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7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2" r:id="rId23"/>
    <p:sldId id="285" r:id="rId24"/>
    <p:sldId id="286" r:id="rId25"/>
    <p:sldId id="287" r:id="rId26"/>
    <p:sldId id="294" r:id="rId27"/>
    <p:sldId id="295" r:id="rId28"/>
    <p:sldId id="296" r:id="rId29"/>
    <p:sldId id="299" r:id="rId30"/>
    <p:sldId id="301" r:id="rId31"/>
    <p:sldId id="302" r:id="rId32"/>
    <p:sldId id="305" r:id="rId33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3399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138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C7842E1-2C98-4B24-A8ED-FBB968D6F25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12347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1667F5-D3FA-4544-9749-7E8A7EE462A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5776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DBE5EE-6BCF-4694-908C-49D0DAAEF41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2870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75EA82-7AC5-4C9B-AF5C-2D6884FEE53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611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AAF6C6-EBBF-4C7F-A3CC-A355C39F866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7051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5F34E0-E6BA-482C-818B-CD841E05D6A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3411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E38071-99D5-42F4-AAF1-761D57B005D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0443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7F4EF4-A179-4D65-A0D8-D9BB101BC07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4665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771710-9D75-449D-A0A7-F8D89CD9323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41826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1DE42C-34A9-45C8-B20C-EF523B91DBF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9425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76FF81-A08B-45F8-8495-9ACA8F299C5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45630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CFE9CF-208D-452E-9AA7-DF24C0EBDBD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8110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142B1CE8-4C00-4700-BFCB-20F98F6DB5F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7" Type="http://schemas.openxmlformats.org/officeDocument/2006/relationships/image" Target="../media/image2.png"/><Relationship Id="rId2" Type="http://schemas.microsoft.com/office/2007/relationships/media" Target="../media/media1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6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7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8.xml"/><Relationship Id="rId6" Type="http://schemas.openxmlformats.org/officeDocument/2006/relationships/image" Target="../media/image2.png"/><Relationship Id="rId5" Type="http://schemas.openxmlformats.org/officeDocument/2006/relationships/audio" Target="../media/audio1.wav"/><Relationship Id="rId4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audio" Target="../media/audio1.wav"/><Relationship Id="rId4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1.m4a"/><Relationship Id="rId2" Type="http://schemas.microsoft.com/office/2007/relationships/media" Target="../media/media21.m4a"/><Relationship Id="rId1" Type="http://schemas.openxmlformats.org/officeDocument/2006/relationships/tags" Target="../tags/tag10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3.m4a"/><Relationship Id="rId2" Type="http://schemas.microsoft.com/office/2007/relationships/media" Target="../media/media23.m4a"/><Relationship Id="rId1" Type="http://schemas.openxmlformats.org/officeDocument/2006/relationships/tags" Target="../tags/tag1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media25.m4a"/><Relationship Id="rId2" Type="http://schemas.microsoft.com/office/2007/relationships/media" Target="../media/media25.m4a"/><Relationship Id="rId1" Type="http://schemas.openxmlformats.org/officeDocument/2006/relationships/tags" Target="../tags/tag1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media27.m4a"/><Relationship Id="rId7" Type="http://schemas.openxmlformats.org/officeDocument/2006/relationships/image" Target="../media/image2.png"/><Relationship Id="rId2" Type="http://schemas.microsoft.com/office/2007/relationships/media" Target="../media/media27.m4a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media30.m4a"/><Relationship Id="rId2" Type="http://schemas.microsoft.com/office/2007/relationships/media" Target="../media/media30.m4a"/><Relationship Id="rId1" Type="http://schemas.openxmlformats.org/officeDocument/2006/relationships/tags" Target="../tags/tag13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audio" Target="../media/audio1.wav"/><Relationship Id="rId4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4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5.xml"/><Relationship Id="rId6" Type="http://schemas.openxmlformats.org/officeDocument/2006/relationships/image" Target="../media/image2.png"/><Relationship Id="rId5" Type="http://schemas.openxmlformats.org/officeDocument/2006/relationships/audio" Target="../media/audio1.wav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幻灯片" r:id="rId5" imgW="4571822" imgH="3428892" progId="PowerPoint.Slide.8">
                  <p:embed/>
                </p:oleObj>
              </mc:Choice>
              <mc:Fallback>
                <p:oleObj name="幻灯片" r:id="rId5" imgW="4571822" imgH="3428892" progId="PowerPoint.Slide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395288" y="3933825"/>
            <a:ext cx="8353425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4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itchFamily="18" charset="0"/>
              </a:rPr>
              <a:t>第三章    汇编语言程序设计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110EC0E-97D5-4532-831F-610996AA514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advTm="968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0" y="228600"/>
            <a:ext cx="9144000" cy="16002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6. </a:t>
            </a:r>
            <a:r>
              <a:rPr lang="zh-CN" altLang="en-US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位定义</a:t>
            </a:r>
            <a:r>
              <a:rPr lang="zh-CN" altLang="en-US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 </a:t>
            </a:r>
            <a:r>
              <a:rPr lang="zh-CN" altLang="en-US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标号</a:t>
            </a:r>
            <a:r>
              <a:rPr lang="zh-CN" altLang="en-US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 </a:t>
            </a:r>
            <a:r>
              <a:rPr lang="en-US" altLang="zh-CN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BIT  </a:t>
            </a:r>
            <a:r>
              <a:rPr lang="en-US" altLang="zh-CN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[</a:t>
            </a:r>
            <a:r>
              <a:rPr lang="zh-CN" altLang="en-US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位地址</a:t>
            </a:r>
            <a:r>
              <a:rPr lang="en-US" altLang="zh-CN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]</a:t>
            </a:r>
            <a:endParaRPr lang="en-US" altLang="zh-CN" sz="2800" b="1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作用：</a:t>
            </a: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 </a:t>
            </a: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同</a:t>
            </a: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EQU</a:t>
            </a: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指令，不过定义的是位操作地址。</a:t>
            </a:r>
            <a:endParaRPr lang="zh-CN" altLang="en-US" sz="2800" b="1"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例如</a:t>
            </a: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     </a:t>
            </a: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AIC  </a:t>
            </a:r>
            <a:r>
              <a:rPr lang="en-US" altLang="zh-CN" sz="2800" b="1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BIT</a:t>
            </a: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 P1.1</a:t>
            </a: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。</a:t>
            </a:r>
            <a:endParaRPr lang="zh-CN" altLang="en-US" sz="2800" b="1"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zh-CN" sz="2800" b="1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0" y="1844675"/>
            <a:ext cx="8763000" cy="244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7. </a:t>
            </a:r>
            <a:r>
              <a:rPr lang="zh-CN" altLang="en-US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汇编结束  </a:t>
            </a:r>
            <a:r>
              <a:rPr lang="en-US" altLang="zh-CN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END</a:t>
            </a:r>
          </a:p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宋体" pitchFamily="2" charset="-122"/>
                <a:cs typeface="Times New Roman" pitchFamily="18" charset="0"/>
              </a:rPr>
              <a:t>作用：</a:t>
            </a:r>
            <a:r>
              <a:rPr kumimoji="1" lang="zh-CN" altLang="en-US" sz="2800" b="1">
                <a:latin typeface="Times New Roman" pitchFamily="18" charset="0"/>
                <a:cs typeface="Times New Roman" pitchFamily="18" charset="0"/>
              </a:rPr>
              <a:t>  </a:t>
            </a:r>
            <a:r>
              <a:rPr kumimoji="1" lang="zh-CN" altLang="en-US" sz="2800" b="1">
                <a:latin typeface="宋体" pitchFamily="2" charset="-122"/>
                <a:cs typeface="Times New Roman" pitchFamily="18" charset="0"/>
              </a:rPr>
              <a:t>指示源程序段结束。</a:t>
            </a:r>
          </a:p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宋体" pitchFamily="2" charset="-122"/>
                <a:cs typeface="Times New Roman" pitchFamily="18" charset="0"/>
              </a:rPr>
              <a:t>       </a:t>
            </a:r>
            <a:r>
              <a:rPr kumimoji="1" lang="en-US" altLang="zh-CN" sz="2800" b="1">
                <a:latin typeface="Times New Roman" pitchFamily="18" charset="0"/>
                <a:cs typeface="Times New Roman" pitchFamily="18" charset="0"/>
              </a:rPr>
              <a:t>END </a:t>
            </a:r>
            <a:r>
              <a:rPr kumimoji="1" lang="zh-CN" altLang="en-US" sz="2800" b="1">
                <a:latin typeface="Times New Roman" pitchFamily="18" charset="0"/>
                <a:cs typeface="Times New Roman" pitchFamily="18" charset="0"/>
              </a:rPr>
              <a:t>指令放在程序的最后。</a:t>
            </a:r>
          </a:p>
          <a:p>
            <a:pPr>
              <a:spcBef>
                <a:spcPct val="50000"/>
              </a:spcBef>
            </a:pPr>
            <a:endParaRPr kumimoji="1" lang="en-US" altLang="zh-CN" sz="28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0" y="4581525"/>
            <a:ext cx="9072563" cy="12033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Garamond" pitchFamily="18" charset="0"/>
              </a:rPr>
              <a:t>下面通过实例介绍汇编语言程序设计方法。常用程序结构有顺序程序、分支程序、循环程序、子程序等。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2CCC15E0-8265-464F-A05C-CF06667F9B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advTm="4862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484313"/>
            <a:ext cx="7956550" cy="1223962"/>
          </a:xfrm>
        </p:spPr>
        <p:txBody>
          <a:bodyPr/>
          <a:lstStyle/>
          <a:p>
            <a:pPr>
              <a:lnSpc>
                <a:spcPct val="105000"/>
              </a:lnSpc>
              <a:buFontTx/>
              <a:buNone/>
            </a:pP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例 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3-1   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编程将外部数据存储器的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000EH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和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000FH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单元的内容相换。</a:t>
            </a:r>
          </a:p>
        </p:txBody>
      </p:sp>
      <p:sp>
        <p:nvSpPr>
          <p:cNvPr id="27653" name="AutoShape 5"/>
          <p:cNvSpPr>
            <a:spLocks noChangeArrowheads="1"/>
          </p:cNvSpPr>
          <p:nvPr/>
        </p:nvSpPr>
        <p:spPr bwMode="auto">
          <a:xfrm>
            <a:off x="-396875" y="2098675"/>
            <a:ext cx="287337" cy="287338"/>
          </a:xfrm>
          <a:prstGeom prst="star5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1600"/>
          </a:p>
        </p:txBody>
      </p:sp>
      <p:sp>
        <p:nvSpPr>
          <p:cNvPr id="17461" name="Text Box 53"/>
          <p:cNvSpPr txBox="1">
            <a:spLocks noChangeArrowheads="1"/>
          </p:cNvSpPr>
          <p:nvPr/>
        </p:nvSpPr>
        <p:spPr bwMode="auto">
          <a:xfrm>
            <a:off x="468313" y="2924175"/>
            <a:ext cx="8353425" cy="265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lnSpc>
                <a:spcPct val="110000"/>
              </a:lnSpc>
              <a:spcBef>
                <a:spcPct val="20000"/>
              </a:spcBef>
            </a:pPr>
            <a:r>
              <a:rPr kumimoji="1" lang="zh-CN" altLang="en-US" sz="2800" b="1">
                <a:solidFill>
                  <a:srgbClr val="FF5050"/>
                </a:solidFill>
                <a:latin typeface="Times New Roman" pitchFamily="18" charset="0"/>
              </a:rPr>
              <a:t>分析</a:t>
            </a:r>
            <a:r>
              <a:rPr kumimoji="1" lang="en-US" altLang="zh-CN" sz="2800" b="1">
                <a:latin typeface="Times New Roman" pitchFamily="18" charset="0"/>
              </a:rPr>
              <a:t>: </a:t>
            </a:r>
            <a:r>
              <a:rPr kumimoji="1" lang="zh-CN" altLang="en-US" sz="2800" b="1">
                <a:latin typeface="Times New Roman" pitchFamily="18" charset="0"/>
              </a:rPr>
              <a:t>外部数据存储器的数据操作只能用</a:t>
            </a:r>
            <a:r>
              <a:rPr kumimoji="1" lang="en-US" altLang="zh-CN" sz="2800" b="1">
                <a:solidFill>
                  <a:srgbClr val="FF5050"/>
                </a:solidFill>
                <a:latin typeface="Times New Roman" pitchFamily="18" charset="0"/>
              </a:rPr>
              <a:t>MOVX</a:t>
            </a:r>
            <a:r>
              <a:rPr kumimoji="1" lang="zh-CN" altLang="en-US" sz="2800" b="1">
                <a:latin typeface="Times New Roman" pitchFamily="18" charset="0"/>
              </a:rPr>
              <a:t>指令，且只能和</a:t>
            </a:r>
            <a:r>
              <a:rPr kumimoji="1" lang="en-US" altLang="zh-CN" sz="2800" b="1">
                <a:latin typeface="Times New Roman" pitchFamily="18" charset="0"/>
              </a:rPr>
              <a:t>A</a:t>
            </a:r>
            <a:r>
              <a:rPr kumimoji="1" lang="zh-CN" altLang="en-US" sz="2800" b="1">
                <a:latin typeface="Times New Roman" pitchFamily="18" charset="0"/>
              </a:rPr>
              <a:t>之间传送，因此必须用一个中间环节作暂存，设用</a:t>
            </a:r>
            <a:r>
              <a:rPr kumimoji="1" lang="en-US" altLang="zh-CN" sz="2800" b="1">
                <a:latin typeface="Times New Roman" pitchFamily="18" charset="0"/>
              </a:rPr>
              <a:t>20H</a:t>
            </a:r>
            <a:r>
              <a:rPr kumimoji="1" lang="zh-CN" altLang="en-US" sz="2800" b="1">
                <a:latin typeface="Times New Roman" pitchFamily="18" charset="0"/>
              </a:rPr>
              <a:t>单元。用</a:t>
            </a:r>
            <a:r>
              <a:rPr kumimoji="1" lang="en-US" altLang="zh-CN" sz="2800" b="1">
                <a:latin typeface="Times New Roman" pitchFamily="18" charset="0"/>
              </a:rPr>
              <a:t>R0</a:t>
            </a:r>
            <a:r>
              <a:rPr kumimoji="1" lang="zh-CN" altLang="en-US" sz="2800" b="1">
                <a:latin typeface="Times New Roman" pitchFamily="18" charset="0"/>
              </a:rPr>
              <a:t>、</a:t>
            </a:r>
            <a:r>
              <a:rPr kumimoji="1" lang="en-US" altLang="zh-CN" sz="2800" b="1">
                <a:latin typeface="Times New Roman" pitchFamily="18" charset="0"/>
              </a:rPr>
              <a:t>R1</a:t>
            </a:r>
            <a:r>
              <a:rPr kumimoji="1" lang="zh-CN" altLang="en-US" sz="2800" b="1">
                <a:latin typeface="Times New Roman" pitchFamily="18" charset="0"/>
              </a:rPr>
              <a:t>指示两单元的低八位地址，高八位地址由</a:t>
            </a:r>
            <a:r>
              <a:rPr kumimoji="1" lang="en-US" altLang="zh-CN" sz="2800" b="1">
                <a:latin typeface="Times New Roman" pitchFamily="18" charset="0"/>
              </a:rPr>
              <a:t>P2</a:t>
            </a:r>
            <a:r>
              <a:rPr kumimoji="1" lang="zh-CN" altLang="en-US" sz="2800" b="1">
                <a:latin typeface="Times New Roman" pitchFamily="18" charset="0"/>
              </a:rPr>
              <a:t>指示。程序如下： </a:t>
            </a:r>
          </a:p>
          <a:p>
            <a:pPr>
              <a:lnSpc>
                <a:spcPct val="110000"/>
              </a:lnSpc>
              <a:spcBef>
                <a:spcPct val="50000"/>
              </a:spcBef>
            </a:pPr>
            <a:endParaRPr kumimoji="1" lang="en-US" altLang="zh-CN" sz="2800" b="1">
              <a:latin typeface="Times New Roman" pitchFamily="18" charset="0"/>
            </a:endParaRPr>
          </a:p>
        </p:txBody>
      </p:sp>
      <p:sp>
        <p:nvSpPr>
          <p:cNvPr id="27732" name="Rectangle 84"/>
          <p:cNvSpPr>
            <a:spLocks noChangeArrowheads="1"/>
          </p:cNvSpPr>
          <p:nvPr/>
        </p:nvSpPr>
        <p:spPr bwMode="auto">
          <a:xfrm>
            <a:off x="2051050" y="549275"/>
            <a:ext cx="3995738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None/>
            </a:pPr>
            <a:r>
              <a:rPr lang="en-US" altLang="zh-CN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3.3    </a:t>
            </a:r>
            <a:r>
              <a:rPr lang="zh-CN" altLang="en-US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顺序程序设计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A4B63604-E711-4EB3-8980-D682951C0DA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4009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17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7411" grpId="0" build="p"/>
      <p:bldP spid="17461" grpId="0"/>
      <p:bldP spid="27732" grpId="0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07504" y="0"/>
            <a:ext cx="9036496" cy="6381750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ORG   0000H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MOV  P2,  #0H       ;</a:t>
            </a: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送地址高八位至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P2</a:t>
            </a: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口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MOV  R0,  #0EH      ;R0= 0EH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MOV  R1,  #0FH      ;R1= 0FH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MOVX  A,  @R0      ;A=(000EH)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MOV  20H,  A         ;(20H)=(000EH)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MOVX  A,  @R1     ;A=(000FH)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XCH   A, 20H         ; A=(000EH),(20H)=(000FH)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MOVX   @R1,  A                     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MOV  A,  20H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MOVX   @R0,  A   ;</a:t>
            </a: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交换后的数送各单元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SJMP   $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END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253F153B-1DE0-4692-935E-B72A854E8B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advTm="4895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58" name="Group 38"/>
          <p:cNvGraphicFramePr>
            <a:graphicFrameLocks noGrp="1"/>
          </p:cNvGraphicFramePr>
          <p:nvPr>
            <p:ph sz="quarter" idx="4294967295"/>
          </p:nvPr>
        </p:nvGraphicFramePr>
        <p:xfrm>
          <a:off x="6450013" y="2360613"/>
          <a:ext cx="2236787" cy="3627176"/>
        </p:xfrm>
        <a:graphic>
          <a:graphicData uri="http://schemas.openxmlformats.org/drawingml/2006/table">
            <a:tbl>
              <a:tblPr/>
              <a:tblGrid>
                <a:gridCol w="1341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地址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数据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TAB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TAB+1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TAB+2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TAB+3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TAB+4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16H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TAB+5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25H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0509" name="Text Box 29"/>
          <p:cNvSpPr txBox="1">
            <a:spLocks noChangeArrowheads="1"/>
          </p:cNvSpPr>
          <p:nvPr/>
        </p:nvSpPr>
        <p:spPr bwMode="auto">
          <a:xfrm>
            <a:off x="0" y="0"/>
            <a:ext cx="954087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kumimoji="1" lang="zh-CN" altLang="en-US" sz="2800" b="1">
                <a:latin typeface="Times New Roman" pitchFamily="18" charset="0"/>
              </a:rPr>
              <a:t>例</a:t>
            </a:r>
            <a:r>
              <a:rPr kumimoji="1" lang="en-US" altLang="zh-CN" sz="2800" b="1">
                <a:latin typeface="Times New Roman" pitchFamily="18" charset="0"/>
              </a:rPr>
              <a:t>3-3   </a:t>
            </a: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Garamond" pitchFamily="18" charset="0"/>
              </a:rPr>
              <a:t>求 </a:t>
            </a: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  <a:latin typeface="Garamond" pitchFamily="18" charset="0"/>
              </a:rPr>
              <a:t>Y=X</a:t>
            </a:r>
            <a:r>
              <a:rPr lang="en-US" altLang="zh-CN" sz="2800" b="1" baseline="38000">
                <a:effectLst>
                  <a:outerShdw blurRad="38100" dist="38100" dir="2700000" algn="tl">
                    <a:srgbClr val="C0C0C0"/>
                  </a:outerShdw>
                </a:effectLst>
                <a:latin typeface="Garamond" pitchFamily="18" charset="0"/>
              </a:rPr>
              <a:t>2 </a:t>
            </a: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  <a:latin typeface="Garamond" pitchFamily="18" charset="0"/>
              </a:rPr>
              <a:t>(0≤X≤5)</a:t>
            </a: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Garamond" pitchFamily="18" charset="0"/>
              </a:rPr>
              <a:t>。</a:t>
            </a:r>
          </a:p>
          <a:p>
            <a:r>
              <a:rPr kumimoji="1" lang="zh-CN" altLang="en-US" sz="2800" b="1">
                <a:latin typeface="Garamond" pitchFamily="18" charset="0"/>
              </a:rPr>
              <a:t>分析 ：</a:t>
            </a:r>
            <a:r>
              <a:rPr kumimoji="1" lang="zh-CN" altLang="en-US" sz="2800" b="1">
                <a:latin typeface="Times New Roman" pitchFamily="18" charset="0"/>
              </a:rPr>
              <a:t>变量</a:t>
            </a:r>
            <a:r>
              <a:rPr kumimoji="1" lang="en-US" altLang="zh-CN" sz="2800" b="1">
                <a:latin typeface="Times New Roman" pitchFamily="18" charset="0"/>
              </a:rPr>
              <a:t>X</a:t>
            </a:r>
            <a:r>
              <a:rPr kumimoji="1" lang="zh-CN" altLang="en-US" sz="2800" b="1">
                <a:latin typeface="Times New Roman" pitchFamily="18" charset="0"/>
              </a:rPr>
              <a:t>放在片内</a:t>
            </a:r>
            <a:r>
              <a:rPr kumimoji="1" lang="en-US" altLang="zh-CN" sz="2800" b="1">
                <a:latin typeface="Times New Roman" pitchFamily="18" charset="0"/>
              </a:rPr>
              <a:t>RAM</a:t>
            </a:r>
            <a:r>
              <a:rPr kumimoji="1" lang="zh-CN" altLang="en-US" sz="2800" b="1">
                <a:latin typeface="Times New Roman" pitchFamily="18" charset="0"/>
              </a:rPr>
              <a:t>的</a:t>
            </a:r>
            <a:r>
              <a:rPr kumimoji="1" lang="en-US" altLang="zh-CN" sz="2800" b="1">
                <a:latin typeface="Times New Roman" pitchFamily="18" charset="0"/>
              </a:rPr>
              <a:t>20H</a:t>
            </a:r>
            <a:r>
              <a:rPr kumimoji="1" lang="zh-CN" altLang="en-US" sz="2800" b="1">
                <a:latin typeface="Times New Roman" pitchFamily="18" charset="0"/>
              </a:rPr>
              <a:t>单元</a:t>
            </a:r>
            <a:r>
              <a:rPr kumimoji="1" lang="en-US" altLang="zh-CN" sz="2800" b="1">
                <a:latin typeface="Times New Roman" pitchFamily="18" charset="0"/>
              </a:rPr>
              <a:t>,</a:t>
            </a:r>
            <a:r>
              <a:rPr kumimoji="1" lang="zh-CN" altLang="en-US" sz="2800" b="1">
                <a:latin typeface="Times New Roman" pitchFamily="18" charset="0"/>
              </a:rPr>
              <a:t>其值为</a:t>
            </a:r>
            <a:r>
              <a:rPr kumimoji="1" lang="en-US" altLang="zh-CN" sz="2800" b="1">
                <a:latin typeface="Times New Roman" pitchFamily="18" charset="0"/>
              </a:rPr>
              <a:t>00H~05H</a:t>
            </a:r>
          </a:p>
          <a:p>
            <a:r>
              <a:rPr kumimoji="1" lang="zh-CN" altLang="en-US" sz="2800" b="1">
                <a:latin typeface="Times New Roman" pitchFamily="18" charset="0"/>
              </a:rPr>
              <a:t>之间</a:t>
            </a:r>
            <a:r>
              <a:rPr kumimoji="1" lang="en-US" altLang="zh-CN" sz="2800" b="1">
                <a:latin typeface="Times New Roman" pitchFamily="18" charset="0"/>
              </a:rPr>
              <a:t>, </a:t>
            </a: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  <a:latin typeface="Garamond" pitchFamily="18" charset="0"/>
              </a:rPr>
              <a:t>Y</a:t>
            </a:r>
            <a:r>
              <a:rPr kumimoji="1" lang="zh-CN" altLang="en-US" sz="2800" b="1">
                <a:latin typeface="Times New Roman" pitchFamily="18" charset="0"/>
              </a:rPr>
              <a:t>在片内</a:t>
            </a:r>
            <a:r>
              <a:rPr kumimoji="1" lang="en-US" altLang="zh-CN" sz="2800" b="1">
                <a:latin typeface="Times New Roman" pitchFamily="18" charset="0"/>
              </a:rPr>
              <a:t>RAM</a:t>
            </a:r>
            <a:r>
              <a:rPr kumimoji="1" lang="zh-CN" altLang="en-US" sz="2800" b="1">
                <a:latin typeface="Times New Roman" pitchFamily="18" charset="0"/>
              </a:rPr>
              <a:t>的</a:t>
            </a:r>
            <a:r>
              <a:rPr kumimoji="1" lang="en-US" altLang="zh-CN" sz="2800" b="1">
                <a:latin typeface="Times New Roman" pitchFamily="18" charset="0"/>
              </a:rPr>
              <a:t>21H</a:t>
            </a:r>
            <a:r>
              <a:rPr kumimoji="1" lang="zh-CN" altLang="en-US" sz="2800" b="1">
                <a:latin typeface="Times New Roman" pitchFamily="18" charset="0"/>
              </a:rPr>
              <a:t>单元，</a:t>
            </a:r>
            <a:r>
              <a:rPr kumimoji="1" lang="zh-CN" altLang="en-US" sz="2800" b="1">
                <a:latin typeface="Garamond" pitchFamily="18" charset="0"/>
              </a:rPr>
              <a:t>在程序存储器安排一张平方表，</a:t>
            </a:r>
            <a:r>
              <a:rPr kumimoji="1" lang="zh-CN" altLang="en-US" sz="2800" b="1">
                <a:latin typeface="Times New Roman" pitchFamily="18" charset="0"/>
              </a:rPr>
              <a:t>通过</a:t>
            </a:r>
            <a:r>
              <a:rPr kumimoji="1" lang="zh-CN" altLang="en-US" sz="2800" b="1">
                <a:solidFill>
                  <a:srgbClr val="FF5050"/>
                </a:solidFill>
                <a:latin typeface="Times New Roman" pitchFamily="18" charset="0"/>
              </a:rPr>
              <a:t>查表</a:t>
            </a: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Garamond" pitchFamily="18" charset="0"/>
              </a:rPr>
              <a:t>求 </a:t>
            </a: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  <a:latin typeface="Garamond" pitchFamily="18" charset="0"/>
              </a:rPr>
              <a:t>Y=X</a:t>
            </a:r>
            <a:r>
              <a:rPr lang="en-US" altLang="zh-CN" sz="2800" b="1" baseline="36000">
                <a:effectLst>
                  <a:outerShdw blurRad="38100" dist="38100" dir="2700000" algn="tl">
                    <a:srgbClr val="C0C0C0"/>
                  </a:outerShdw>
                </a:effectLst>
                <a:latin typeface="Garamond" pitchFamily="18" charset="0"/>
              </a:rPr>
              <a:t>2</a:t>
            </a: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  <a:latin typeface="Garamond" pitchFamily="18" charset="0"/>
              </a:rPr>
              <a:t>  </a:t>
            </a:r>
            <a:r>
              <a:rPr lang="zh-CN" altLang="en-US" sz="2800" b="1">
                <a:latin typeface="Garamond" pitchFamily="18" charset="0"/>
              </a:rPr>
              <a:t>。</a:t>
            </a:r>
            <a:endParaRPr kumimoji="1" lang="zh-CN" altLang="en-US" sz="2800" b="1">
              <a:latin typeface="Times New Roman" pitchFamily="18" charset="0"/>
            </a:endParaRPr>
          </a:p>
        </p:txBody>
      </p:sp>
      <p:sp>
        <p:nvSpPr>
          <p:cNvPr id="30750" name="Text Box 30"/>
          <p:cNvSpPr txBox="1">
            <a:spLocks noChangeArrowheads="1"/>
          </p:cNvSpPr>
          <p:nvPr/>
        </p:nvSpPr>
        <p:spPr bwMode="auto">
          <a:xfrm>
            <a:off x="468313" y="3141663"/>
            <a:ext cx="5545137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kumimoji="1" lang="en-US" altLang="zh-CN" sz="2400" b="1">
                <a:latin typeface="Times New Roman" pitchFamily="18" charset="0"/>
              </a:rPr>
              <a:t>           ORG  0000H</a:t>
            </a:r>
          </a:p>
          <a:p>
            <a:r>
              <a:rPr kumimoji="1" lang="en-US" altLang="zh-CN" sz="2400" b="1">
                <a:latin typeface="Times New Roman" pitchFamily="18" charset="0"/>
              </a:rPr>
              <a:t>           MOV  DPTR,#TAB </a:t>
            </a:r>
          </a:p>
          <a:p>
            <a:r>
              <a:rPr kumimoji="1" lang="en-US" altLang="zh-CN" sz="2400" b="1">
                <a:latin typeface="Times New Roman" pitchFamily="18" charset="0"/>
              </a:rPr>
              <a:t>           MOV A, 20H                  </a:t>
            </a:r>
            <a:r>
              <a:rPr kumimoji="1" lang="zh-CN" altLang="en-US" sz="2400" b="1">
                <a:latin typeface="Times New Roman" pitchFamily="18" charset="0"/>
              </a:rPr>
              <a:t>；取</a:t>
            </a:r>
            <a:r>
              <a:rPr kumimoji="1" lang="en-US" altLang="zh-CN" sz="2400" b="1">
                <a:latin typeface="Times New Roman" pitchFamily="18" charset="0"/>
              </a:rPr>
              <a:t>X</a:t>
            </a:r>
          </a:p>
          <a:p>
            <a:r>
              <a:rPr kumimoji="1" lang="en-US" altLang="zh-CN" sz="2400" b="1">
                <a:latin typeface="Times New Roman" pitchFamily="18" charset="0"/>
              </a:rPr>
              <a:t>          </a:t>
            </a:r>
            <a:r>
              <a:rPr kumimoji="1" lang="en-US" altLang="zh-CN" sz="2400" b="1">
                <a:solidFill>
                  <a:srgbClr val="FF5050"/>
                </a:solidFill>
                <a:latin typeface="Times New Roman" pitchFamily="18" charset="0"/>
              </a:rPr>
              <a:t> MOVC</a:t>
            </a:r>
            <a:r>
              <a:rPr kumimoji="1" lang="en-US" altLang="zh-CN" sz="2400" b="1">
                <a:latin typeface="Times New Roman" pitchFamily="18" charset="0"/>
              </a:rPr>
              <a:t> A,@A+DPTR    ;  </a:t>
            </a:r>
            <a:r>
              <a:rPr kumimoji="1" lang="zh-CN" altLang="en-US" sz="2400" b="1">
                <a:latin typeface="Times New Roman" pitchFamily="18" charset="0"/>
              </a:rPr>
              <a:t>查表</a:t>
            </a:r>
          </a:p>
          <a:p>
            <a:r>
              <a:rPr kumimoji="1" lang="zh-CN" altLang="en-US" sz="2400" b="1">
                <a:latin typeface="Times New Roman" pitchFamily="18" charset="0"/>
              </a:rPr>
              <a:t>           </a:t>
            </a:r>
            <a:r>
              <a:rPr kumimoji="1" lang="en-US" altLang="zh-CN" sz="2400" b="1">
                <a:latin typeface="Times New Roman" pitchFamily="18" charset="0"/>
              </a:rPr>
              <a:t>MOV 21H,A                    ; </a:t>
            </a:r>
            <a:r>
              <a:rPr kumimoji="1" lang="zh-CN" altLang="en-US" sz="2400" b="1">
                <a:latin typeface="Times New Roman" pitchFamily="18" charset="0"/>
              </a:rPr>
              <a:t>存于</a:t>
            </a:r>
            <a:r>
              <a:rPr kumimoji="1" lang="en-US" altLang="zh-CN" sz="2400" b="1">
                <a:latin typeface="Times New Roman" pitchFamily="18" charset="0"/>
              </a:rPr>
              <a:t>Y</a:t>
            </a:r>
          </a:p>
          <a:p>
            <a:r>
              <a:rPr kumimoji="1" lang="en-US" altLang="zh-CN" sz="2400" b="1">
                <a:latin typeface="Times New Roman" pitchFamily="18" charset="0"/>
              </a:rPr>
              <a:t>           SJMP $</a:t>
            </a:r>
          </a:p>
          <a:p>
            <a:r>
              <a:rPr kumimoji="1" lang="en-US" altLang="zh-CN" sz="2400" b="1">
                <a:latin typeface="Times New Roman" pitchFamily="18" charset="0"/>
              </a:rPr>
              <a:t>TAB: DB 00H,01H,04H,09H,16H,25H </a:t>
            </a:r>
          </a:p>
          <a:p>
            <a:r>
              <a:rPr kumimoji="1" lang="en-US" altLang="zh-CN" sz="2400" b="1">
                <a:latin typeface="Times New Roman" pitchFamily="18" charset="0"/>
              </a:rPr>
              <a:t>           END</a:t>
            </a:r>
          </a:p>
        </p:txBody>
      </p:sp>
      <p:sp>
        <p:nvSpPr>
          <p:cNvPr id="30751" name="Text Box 31"/>
          <p:cNvSpPr txBox="1">
            <a:spLocks noChangeArrowheads="1"/>
          </p:cNvSpPr>
          <p:nvPr/>
        </p:nvSpPr>
        <p:spPr bwMode="auto">
          <a:xfrm>
            <a:off x="0" y="1700213"/>
            <a:ext cx="91440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kumimoji="1" lang="zh-CN" altLang="en-US" sz="2800" b="1">
                <a:latin typeface="Times New Roman" pitchFamily="18" charset="0"/>
              </a:rPr>
              <a:t>表首地址为</a:t>
            </a:r>
            <a:r>
              <a:rPr kumimoji="1" lang="en-US" altLang="zh-CN" sz="2800" b="1">
                <a:latin typeface="Times New Roman" pitchFamily="18" charset="0"/>
              </a:rPr>
              <a:t>TAB</a:t>
            </a:r>
            <a:r>
              <a:rPr kumimoji="1" lang="zh-CN" altLang="en-US" sz="2800" b="1">
                <a:latin typeface="Times New Roman" pitchFamily="18" charset="0"/>
              </a:rPr>
              <a:t>，以</a:t>
            </a:r>
            <a:r>
              <a:rPr kumimoji="1" lang="en-US" altLang="zh-CN" sz="2800" b="1">
                <a:latin typeface="Times New Roman" pitchFamily="18" charset="0"/>
              </a:rPr>
              <a:t>DPTR</a:t>
            </a:r>
            <a:r>
              <a:rPr kumimoji="1" lang="zh-CN" altLang="en-US" sz="2800" b="1">
                <a:latin typeface="Times New Roman" pitchFamily="18" charset="0"/>
              </a:rPr>
              <a:t>指向表首址，利用查表指令</a:t>
            </a:r>
            <a:r>
              <a:rPr kumimoji="1" lang="en-US" altLang="zh-CN" sz="2800" b="1">
                <a:latin typeface="Times New Roman" pitchFamily="18" charset="0"/>
              </a:rPr>
              <a:t>MOVC A</a:t>
            </a:r>
            <a:r>
              <a:rPr kumimoji="1" lang="zh-CN" altLang="en-US" sz="2800" b="1">
                <a:latin typeface="Times New Roman" pitchFamily="18" charset="0"/>
              </a:rPr>
              <a:t>，</a:t>
            </a:r>
            <a:r>
              <a:rPr kumimoji="1" lang="en-US" altLang="zh-CN" sz="2800" b="1">
                <a:latin typeface="Times New Roman" pitchFamily="18" charset="0"/>
              </a:rPr>
              <a:t>@A+DPTR</a:t>
            </a:r>
            <a:r>
              <a:rPr kumimoji="1" lang="zh-CN" altLang="en-US" sz="2800" b="1">
                <a:latin typeface="Times New Roman" pitchFamily="18" charset="0"/>
              </a:rPr>
              <a:t>，即可求得。</a:t>
            </a:r>
          </a:p>
          <a:p>
            <a:r>
              <a:rPr kumimoji="1" lang="zh-CN" altLang="en-US" sz="2800" b="1">
                <a:latin typeface="Times New Roman" pitchFamily="18" charset="0"/>
              </a:rPr>
              <a:t>表中数据用</a:t>
            </a:r>
            <a:r>
              <a:rPr kumimoji="1" lang="en-US" altLang="zh-CN" sz="2800" b="1">
                <a:latin typeface="Times New Roman" pitchFamily="18" charset="0"/>
              </a:rPr>
              <a:t>BCD</a:t>
            </a:r>
            <a:r>
              <a:rPr kumimoji="1" lang="zh-CN" altLang="en-US" sz="2800" b="1">
                <a:latin typeface="Times New Roman" pitchFamily="18" charset="0"/>
              </a:rPr>
              <a:t>码存放。</a:t>
            </a:r>
          </a:p>
          <a:p>
            <a:endParaRPr kumimoji="1" lang="en-US" altLang="zh-CN" sz="2800" b="1">
              <a:latin typeface="Times New Roman" pitchFamily="18" charset="0"/>
            </a:endParaRPr>
          </a:p>
        </p:txBody>
      </p:sp>
      <p:sp>
        <p:nvSpPr>
          <p:cNvPr id="30752" name="Text Box 32"/>
          <p:cNvSpPr txBox="1">
            <a:spLocks noChangeArrowheads="1"/>
          </p:cNvSpPr>
          <p:nvPr/>
        </p:nvSpPr>
        <p:spPr bwMode="auto">
          <a:xfrm>
            <a:off x="0" y="6092825"/>
            <a:ext cx="6443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chemeClr val="bg1"/>
                </a:solidFill>
                <a:latin typeface="Times New Roman" pitchFamily="18" charset="0"/>
              </a:rPr>
              <a:t>如果平方值为两个字节，程序应如何编。</a:t>
            </a:r>
          </a:p>
        </p:txBody>
      </p:sp>
      <p:grpSp>
        <p:nvGrpSpPr>
          <p:cNvPr id="20513" name="Group 33"/>
          <p:cNvGrpSpPr>
            <a:grpSpLocks/>
          </p:cNvGrpSpPr>
          <p:nvPr/>
        </p:nvGrpSpPr>
        <p:grpSpPr bwMode="auto">
          <a:xfrm>
            <a:off x="6173788" y="5900738"/>
            <a:ext cx="1730375" cy="809625"/>
            <a:chOff x="3787" y="3611"/>
            <a:chExt cx="1090" cy="664"/>
          </a:xfrm>
        </p:grpSpPr>
        <p:sp>
          <p:nvSpPr>
            <p:cNvPr id="20514" name="Text Box 34"/>
            <p:cNvSpPr txBox="1">
              <a:spLocks noChangeArrowheads="1"/>
            </p:cNvSpPr>
            <p:nvPr/>
          </p:nvSpPr>
          <p:spPr bwMode="auto">
            <a:xfrm>
              <a:off x="3787" y="3884"/>
              <a:ext cx="680" cy="391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en-US" altLang="zh-CN" sz="2400" b="1">
                  <a:solidFill>
                    <a:srgbClr val="FF3399"/>
                  </a:solidFill>
                  <a:latin typeface="Times New Roman" pitchFamily="18" charset="0"/>
                </a:rPr>
                <a:t>DPTR</a:t>
              </a:r>
            </a:p>
          </p:txBody>
        </p:sp>
        <p:sp>
          <p:nvSpPr>
            <p:cNvPr id="20515" name="Text Box 35"/>
            <p:cNvSpPr txBox="1">
              <a:spLocks noChangeArrowheads="1"/>
            </p:cNvSpPr>
            <p:nvPr/>
          </p:nvSpPr>
          <p:spPr bwMode="auto">
            <a:xfrm>
              <a:off x="4604" y="3884"/>
              <a:ext cx="273" cy="391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en-US" altLang="zh-CN" sz="2400" b="1">
                  <a:solidFill>
                    <a:srgbClr val="FF3399"/>
                  </a:solidFill>
                  <a:latin typeface="Times New Roman" pitchFamily="18" charset="0"/>
                </a:rPr>
                <a:t>A</a:t>
              </a:r>
            </a:p>
          </p:txBody>
        </p:sp>
        <p:sp>
          <p:nvSpPr>
            <p:cNvPr id="20516" name="Line 36"/>
            <p:cNvSpPr>
              <a:spLocks noChangeShapeType="1"/>
            </p:cNvSpPr>
            <p:nvPr/>
          </p:nvSpPr>
          <p:spPr bwMode="auto">
            <a:xfrm flipV="1">
              <a:off x="4195" y="3611"/>
              <a:ext cx="0" cy="273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17" name="Line 37"/>
            <p:cNvSpPr>
              <a:spLocks noChangeShapeType="1"/>
            </p:cNvSpPr>
            <p:nvPr/>
          </p:nvSpPr>
          <p:spPr bwMode="auto">
            <a:xfrm flipV="1">
              <a:off x="4694" y="3612"/>
              <a:ext cx="0" cy="26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6A0A5120-DE00-4AAD-80EA-BDEDFE7EF28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182"/>
    </mc:Choice>
    <mc:Fallback>
      <p:transition spd="slow" advTm="1141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0509" grpId="0"/>
      <p:bldP spid="30750" grpId="0"/>
      <p:bldP spid="30751" grpId="0"/>
      <p:bldP spid="3075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33375"/>
            <a:ext cx="8626475" cy="571500"/>
          </a:xfrm>
        </p:spPr>
        <p:txBody>
          <a:bodyPr/>
          <a:lstStyle/>
          <a:p>
            <a:pPr algn="l"/>
            <a:r>
              <a:rPr lang="zh-CN" altLang="en-US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</a:t>
            </a:r>
            <a:r>
              <a:rPr lang="en-US" altLang="zh-CN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3-4 </a:t>
            </a:r>
            <a:r>
              <a:rPr lang="zh-CN" altLang="en-US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分解压缩式</a:t>
            </a:r>
            <a:r>
              <a:rPr lang="en-US" altLang="zh-CN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BCD</a:t>
            </a:r>
            <a:r>
              <a:rPr lang="zh-CN" altLang="en-US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码</a:t>
            </a:r>
            <a:r>
              <a:rPr lang="en-US" altLang="zh-CN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</a:t>
            </a:r>
            <a:r>
              <a:rPr lang="zh-CN" altLang="en-US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使其成为非压缩式</a:t>
            </a:r>
            <a:r>
              <a:rPr lang="en-US" altLang="zh-CN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BCD</a:t>
            </a:r>
            <a:r>
              <a:rPr lang="zh-CN" altLang="en-US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码。</a:t>
            </a:r>
            <a:br>
              <a:rPr lang="zh-CN" altLang="en-US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zh-CN" altLang="en-US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如把 </a:t>
            </a:r>
            <a:r>
              <a:rPr lang="en-US" altLang="zh-CN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65H→06H</a:t>
            </a:r>
            <a:r>
              <a:rPr lang="zh-CN" altLang="en-US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和</a:t>
            </a:r>
            <a:r>
              <a:rPr lang="en-US" altLang="zh-CN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05H,</a:t>
            </a:r>
            <a:r>
              <a:rPr lang="zh-CN" altLang="en-US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见图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79413" y="1268413"/>
            <a:ext cx="5705475" cy="2822575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ORG 0000H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MOV	  R0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#40H	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；设指针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MOV	  A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@R0	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；取一个字节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MOV	  R2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A	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；暂存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ANL	  A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#0FH	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；清</a:t>
            </a: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0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高半字节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INC	  R0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MOV	  @R0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A  	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；保存数据个位</a:t>
            </a:r>
          </a:p>
        </p:txBody>
      </p:sp>
      <p:graphicFrame>
        <p:nvGraphicFramePr>
          <p:cNvPr id="21527" name="Group 23"/>
          <p:cNvGraphicFramePr>
            <a:graphicFrameLocks noGrp="1"/>
          </p:cNvGraphicFramePr>
          <p:nvPr/>
        </p:nvGraphicFramePr>
        <p:xfrm>
          <a:off x="6156325" y="1052513"/>
          <a:ext cx="2284413" cy="1936767"/>
        </p:xfrm>
        <a:graphic>
          <a:graphicData uri="http://schemas.openxmlformats.org/drawingml/2006/table">
            <a:tbl>
              <a:tblPr/>
              <a:tblGrid>
                <a:gridCol w="989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4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片内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RAM</a:t>
                      </a:r>
                    </a:p>
                  </a:txBody>
                  <a:tcPr marT="45728" marB="45728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42H</a:t>
                      </a:r>
                    </a:p>
                  </a:txBody>
                  <a:tcPr marT="45728" marB="45728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8" marB="45728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41H</a:t>
                      </a:r>
                    </a:p>
                  </a:txBody>
                  <a:tcPr marT="45728" marB="45728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8" marB="45728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40H</a:t>
                      </a:r>
                    </a:p>
                  </a:txBody>
                  <a:tcPr marT="45728" marB="45728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65H</a:t>
                      </a:r>
                    </a:p>
                  </a:txBody>
                  <a:tcPr marT="45728" marB="45728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1764" name="Rectangle 20"/>
          <p:cNvSpPr>
            <a:spLocks noChangeArrowheads="1"/>
          </p:cNvSpPr>
          <p:nvPr/>
        </p:nvSpPr>
        <p:spPr bwMode="auto">
          <a:xfrm>
            <a:off x="395288" y="4076700"/>
            <a:ext cx="6321425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Monotype Sorts" pitchFamily="2" charset="2"/>
              <a:buNone/>
            </a:pP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MOV	  A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R2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Monotype Sorts" pitchFamily="2" charset="2"/>
              <a:buNone/>
            </a:pP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SWAP A	  	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；十位换到低半字节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Monotype Sorts" pitchFamily="2" charset="2"/>
              <a:buNone/>
            </a:pP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ANL	  A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#0FH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Monotype Sorts" pitchFamily="2" charset="2"/>
              <a:buNone/>
            </a:pP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INC	  R0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Monotype Sorts" pitchFamily="2" charset="2"/>
              <a:buNone/>
            </a:pP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MOV	  @R0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A	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；保存数据十位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Monotype Sorts" pitchFamily="2" charset="2"/>
              <a:buNone/>
            </a:pP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SJMP  $</a:t>
            </a:r>
          </a:p>
        </p:txBody>
      </p:sp>
      <p:sp>
        <p:nvSpPr>
          <p:cNvPr id="31765" name="Rectangle 21"/>
          <p:cNvSpPr>
            <a:spLocks noChangeArrowheads="1"/>
          </p:cNvSpPr>
          <p:nvPr/>
        </p:nvSpPr>
        <p:spPr bwMode="auto">
          <a:xfrm>
            <a:off x="7421563" y="1895475"/>
            <a:ext cx="990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None/>
            </a:pPr>
            <a:r>
              <a:rPr lang="en-US" altLang="zh-CN" sz="2800" b="1"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05H</a:t>
            </a:r>
          </a:p>
        </p:txBody>
      </p:sp>
      <p:sp>
        <p:nvSpPr>
          <p:cNvPr id="31766" name="Rectangle 22"/>
          <p:cNvSpPr>
            <a:spLocks noChangeArrowheads="1"/>
          </p:cNvSpPr>
          <p:nvPr/>
        </p:nvSpPr>
        <p:spPr bwMode="auto">
          <a:xfrm>
            <a:off x="7251700" y="1403350"/>
            <a:ext cx="13319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None/>
            </a:pPr>
            <a:r>
              <a:rPr lang="en-US" altLang="zh-CN"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r>
              <a:rPr lang="en-US" altLang="zh-CN" sz="2800" b="1"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06H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B8A6B802-F8E7-48E4-9121-7B2E8F4F097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83890">
    <p:checker/>
    <p:sndAc>
      <p:stSnd>
        <p:snd r:embed="rId5" name="CAMERA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1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1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7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17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17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17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17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17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17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17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17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17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1507" grpId="0" build="p" autoUpdateAnimBg="0"/>
      <p:bldP spid="31764" grpId="0" build="p" autoUpdateAnimBg="0"/>
      <p:bldP spid="31765" grpId="0" autoUpdateAnimBg="0"/>
      <p:bldP spid="31766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ChangeArrowheads="1"/>
          </p:cNvSpPr>
          <p:nvPr/>
        </p:nvSpPr>
        <p:spPr bwMode="auto">
          <a:xfrm>
            <a:off x="170986" y="188640"/>
            <a:ext cx="8915400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>
              <a:lnSpc>
                <a:spcPct val="110000"/>
              </a:lnSpc>
            </a:pPr>
            <a:r>
              <a:rPr lang="en-US" altLang="zh-CN" sz="32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  </a:t>
            </a:r>
            <a:r>
              <a:rPr lang="en-US" altLang="zh-CN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3.4 </a:t>
            </a:r>
            <a:r>
              <a:rPr lang="zh-CN" altLang="en-US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分支程序的设计</a:t>
            </a:r>
            <a:br>
              <a:rPr lang="zh-CN" altLang="en-US" sz="32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    </a:t>
            </a:r>
            <a:r>
              <a:rPr lang="zh-CN" alt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由条件转移指令构成程序判断框部分，形成分支结构，通常转移条件取决标志位。</a:t>
            </a:r>
          </a:p>
        </p:txBody>
      </p:sp>
      <p:sp>
        <p:nvSpPr>
          <p:cNvPr id="70690" name="Rectangle 34"/>
          <p:cNvSpPr>
            <a:spLocks noChangeArrowheads="1"/>
          </p:cNvSpPr>
          <p:nvPr/>
        </p:nvSpPr>
        <p:spPr bwMode="auto">
          <a:xfrm>
            <a:off x="179388" y="2276872"/>
            <a:ext cx="8569325" cy="3600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123000"/>
              </a:lnSpc>
              <a:spcBef>
                <a:spcPts val="600"/>
              </a:spcBef>
              <a:buClr>
                <a:schemeClr val="hlink"/>
              </a:buClr>
              <a:buSzPct val="90000"/>
              <a:buFont typeface="Wingdings" pitchFamily="2" charset="2"/>
              <a:buNone/>
            </a:pPr>
            <a:r>
              <a:rPr lang="en-US" altLang="zh-CN" sz="3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【</a:t>
            </a:r>
            <a:r>
              <a:rPr lang="zh-CN" altLang="en-US" sz="3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例</a:t>
            </a:r>
            <a:r>
              <a:rPr lang="en-US" altLang="zh-CN" sz="3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3-5】 </a:t>
            </a:r>
            <a:r>
              <a:rPr lang="zh-CN" altLang="en-US" sz="3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在内部</a:t>
            </a:r>
            <a:r>
              <a:rPr lang="en-US" altLang="zh-CN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RAM</a:t>
            </a:r>
            <a:r>
              <a:rPr lang="zh-CN" altLang="en-US" sz="3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的</a:t>
            </a:r>
            <a:r>
              <a:rPr lang="en-US" altLang="zh-CN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40H</a:t>
            </a:r>
            <a:r>
              <a:rPr lang="zh-CN" altLang="en-US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和</a:t>
            </a:r>
            <a:r>
              <a:rPr lang="en-US" altLang="zh-CN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41H</a:t>
            </a:r>
            <a:r>
              <a:rPr lang="zh-CN" altLang="en-US" sz="3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地址单元中，有 </a:t>
            </a:r>
            <a:r>
              <a:rPr lang="en-US" altLang="zh-CN" sz="3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zh-CN" altLang="en-US" sz="3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个无符号数，试编程比较这两数的大小，将大数存于内部</a:t>
            </a:r>
            <a:r>
              <a:rPr lang="en-US" altLang="zh-CN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RAM</a:t>
            </a:r>
            <a:r>
              <a:rPr lang="zh-CN" altLang="en-US" sz="3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的</a:t>
            </a:r>
            <a:r>
              <a:rPr lang="en-US" altLang="zh-CN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GR</a:t>
            </a:r>
            <a:r>
              <a:rPr lang="zh-CN" altLang="en-US" sz="3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单元，小数存于</a:t>
            </a:r>
            <a:r>
              <a:rPr lang="en-US" altLang="zh-CN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LE</a:t>
            </a:r>
            <a:r>
              <a:rPr lang="zh-CN" altLang="en-US" sz="3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单元，如两数相等，则分别送入</a:t>
            </a:r>
            <a:r>
              <a:rPr lang="en-US" altLang="zh-CN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GR</a:t>
            </a:r>
            <a:r>
              <a:rPr lang="zh-CN" altLang="en-US" sz="3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和</a:t>
            </a:r>
            <a:r>
              <a:rPr lang="en-US" altLang="zh-CN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LE</a:t>
            </a:r>
            <a:r>
              <a:rPr lang="zh-CN" altLang="en-US" sz="3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地址单元。</a:t>
            </a:r>
          </a:p>
          <a:p>
            <a:pPr marL="342900" indent="-342900">
              <a:lnSpc>
                <a:spcPct val="123000"/>
              </a:lnSpc>
              <a:spcBef>
                <a:spcPts val="600"/>
              </a:spcBef>
              <a:buClr>
                <a:schemeClr val="hlink"/>
              </a:buClr>
              <a:buSzPct val="90000"/>
              <a:buFont typeface="Wingdings" pitchFamily="2" charset="2"/>
              <a:buNone/>
            </a:pPr>
            <a:r>
              <a:rPr lang="zh-CN" altLang="en-US" sz="3000" b="1" dirty="0"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分析：</a:t>
            </a:r>
            <a:r>
              <a:rPr lang="zh-CN" altLang="en-US" sz="3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采用</a:t>
            </a:r>
            <a:r>
              <a:rPr lang="en-US" altLang="zh-CN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CJNE</a:t>
            </a:r>
            <a:r>
              <a:rPr lang="zh-CN" altLang="en-US" sz="3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指令，即可以判断相等与否，还可以通过</a:t>
            </a:r>
            <a:r>
              <a:rPr lang="en-US" altLang="zh-CN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CY</a:t>
            </a:r>
            <a:r>
              <a:rPr lang="zh-CN" altLang="en-US" sz="3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标志判断大小，程序如下：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79B6BBFF-8900-41E9-810E-068FB6579D8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48399">
    <p:checker/>
    <p:sndAc>
      <p:stSnd>
        <p:snd r:embed="rId5" name="CAMERA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06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06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0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0658" grpId="0" build="p" autoUpdateAnimBg="0" advAuto="0"/>
      <p:bldP spid="7069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0" y="709613"/>
            <a:ext cx="8812213" cy="6148387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ORG    0000H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MOV    A, 40H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CJNE   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A, 41H, NEQ	;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两数不等转 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NEQ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MOV    GR, A	;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两数相等，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GR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和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LE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单元均存此数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MOV    LE, 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SJMP  $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NEQ:    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JC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LESS		    ;A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小则转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LESS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		MOV    GR, A	    ;A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大，大数存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GR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单元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		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MOV    LE, 41H	    ;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小数存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LE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单元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SJMP   $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LESS:   MOV    LE, A	    ;A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小，小数存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LE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单元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		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MOV    GR, 41H	     ;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大数存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GR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单元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SJMP   $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END   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4DAC8A05-E96B-42BB-A227-5704B03FDB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827"/>
    </mc:Choice>
    <mc:Fallback>
      <p:transition spd="slow" advTm="328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533400"/>
            <a:ext cx="8229600" cy="5597525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b="1"/>
              <a:t>[</a:t>
            </a:r>
            <a:r>
              <a:rPr lang="zh-CN" altLang="en-US" b="1"/>
              <a:t>例 </a:t>
            </a:r>
            <a:r>
              <a:rPr lang="en-US" altLang="zh-CN" b="1"/>
              <a:t>3-6】 </a:t>
            </a:r>
            <a:r>
              <a:rPr lang="zh-CN" altLang="en-US" b="1"/>
              <a:t>设变量</a:t>
            </a:r>
            <a:r>
              <a:rPr lang="en-US" altLang="zh-CN" b="1"/>
              <a:t>X</a:t>
            </a:r>
            <a:r>
              <a:rPr lang="zh-CN" altLang="en-US" b="1"/>
              <a:t>以补码形式存放在片内</a:t>
            </a:r>
            <a:r>
              <a:rPr lang="en-US" altLang="zh-CN" b="1"/>
              <a:t>RAM</a:t>
            </a:r>
            <a:r>
              <a:rPr lang="zh-CN" altLang="en-US" b="1"/>
              <a:t>的</a:t>
            </a:r>
            <a:r>
              <a:rPr lang="en-US" altLang="zh-CN" b="1"/>
              <a:t>30H</a:t>
            </a:r>
            <a:r>
              <a:rPr lang="zh-CN" altLang="en-US" b="1"/>
              <a:t>单元， 函数</a:t>
            </a:r>
            <a:r>
              <a:rPr lang="en-US" altLang="zh-CN" b="1"/>
              <a:t>Y</a:t>
            </a:r>
            <a:r>
              <a:rPr lang="zh-CN" altLang="en-US" b="1"/>
              <a:t>与</a:t>
            </a:r>
            <a:r>
              <a:rPr lang="en-US" altLang="zh-CN" b="1"/>
              <a:t>X</a:t>
            </a:r>
            <a:r>
              <a:rPr lang="zh-CN" altLang="en-US" b="1"/>
              <a:t>有如下关系式：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b="1"/>
              <a:t>        			</a:t>
            </a:r>
            <a:r>
              <a:rPr lang="en-US" altLang="zh-CN" b="1"/>
              <a:t>X      X&gt;0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b="1"/>
              <a:t>			Y=   20H   X=0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b="1"/>
              <a:t>                        X+5   X&lt;0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b="1"/>
              <a:t>试编制程序，根据</a:t>
            </a:r>
            <a:r>
              <a:rPr lang="en-US" altLang="zh-CN" b="1"/>
              <a:t>X</a:t>
            </a:r>
            <a:r>
              <a:rPr lang="zh-CN" altLang="en-US" b="1"/>
              <a:t>的取值求出</a:t>
            </a:r>
            <a:r>
              <a:rPr lang="en-US" altLang="zh-CN" b="1"/>
              <a:t>Y</a:t>
            </a:r>
            <a:r>
              <a:rPr lang="zh-CN" altLang="en-US" b="1"/>
              <a:t>，并放回原单元。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b="1">
                <a:solidFill>
                  <a:srgbClr val="FF3399"/>
                </a:solidFill>
              </a:rPr>
              <a:t>分析：</a:t>
            </a:r>
            <a:r>
              <a:rPr lang="zh-CN" altLang="en-US" b="1"/>
              <a:t> 取出变量后进行取值范围的判断，对符号的判断可用位操作类指令，也可用逻辑运算类指令，本例用逻辑运算指令，程序框图及程序如下：</a:t>
            </a:r>
          </a:p>
        </p:txBody>
      </p:sp>
      <p:sp>
        <p:nvSpPr>
          <p:cNvPr id="24579" name="Line 3"/>
          <p:cNvSpPr>
            <a:spLocks noChangeShapeType="1"/>
          </p:cNvSpPr>
          <p:nvPr/>
        </p:nvSpPr>
        <p:spPr bwMode="auto">
          <a:xfrm flipH="1">
            <a:off x="3048000" y="1676400"/>
            <a:ext cx="152400" cy="76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0" name="Line 4"/>
          <p:cNvSpPr>
            <a:spLocks noChangeShapeType="1"/>
          </p:cNvSpPr>
          <p:nvPr/>
        </p:nvSpPr>
        <p:spPr bwMode="auto">
          <a:xfrm>
            <a:off x="3048000" y="1752600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1" name="Line 5"/>
          <p:cNvSpPr>
            <a:spLocks noChangeShapeType="1"/>
          </p:cNvSpPr>
          <p:nvPr/>
        </p:nvSpPr>
        <p:spPr bwMode="auto">
          <a:xfrm flipH="1">
            <a:off x="2895600" y="2209800"/>
            <a:ext cx="152400" cy="76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2" name="Line 6"/>
          <p:cNvSpPr>
            <a:spLocks noChangeShapeType="1"/>
          </p:cNvSpPr>
          <p:nvPr/>
        </p:nvSpPr>
        <p:spPr bwMode="auto">
          <a:xfrm>
            <a:off x="2895600" y="2286000"/>
            <a:ext cx="15240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3" name="Line 7"/>
          <p:cNvSpPr>
            <a:spLocks noChangeShapeType="1"/>
          </p:cNvSpPr>
          <p:nvPr/>
        </p:nvSpPr>
        <p:spPr bwMode="auto">
          <a:xfrm>
            <a:off x="3048000" y="2438400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4" name="Line 8"/>
          <p:cNvSpPr>
            <a:spLocks noChangeShapeType="1"/>
          </p:cNvSpPr>
          <p:nvPr/>
        </p:nvSpPr>
        <p:spPr bwMode="auto">
          <a:xfrm>
            <a:off x="3048000" y="2895600"/>
            <a:ext cx="152400" cy="76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AB52EDC2-06E5-4BDD-9AF1-745E6F0658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03"/>
    </mc:Choice>
    <mc:Fallback>
      <p:transition spd="slow" advTm="182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AutoShape 2"/>
          <p:cNvSpPr>
            <a:spLocks noChangeArrowheads="1"/>
          </p:cNvSpPr>
          <p:nvPr/>
        </p:nvSpPr>
        <p:spPr bwMode="auto">
          <a:xfrm>
            <a:off x="3562350" y="838200"/>
            <a:ext cx="1109663" cy="304800"/>
          </a:xfrm>
          <a:prstGeom prst="flowChartTerminator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rgbClr val="00000C"/>
                </a:solidFill>
              </a:rPr>
              <a:t>开始</a:t>
            </a:r>
          </a:p>
        </p:txBody>
      </p:sp>
      <p:sp>
        <p:nvSpPr>
          <p:cNvPr id="25603" name="AutoShape 3"/>
          <p:cNvSpPr>
            <a:spLocks noChangeArrowheads="1"/>
          </p:cNvSpPr>
          <p:nvPr/>
        </p:nvSpPr>
        <p:spPr bwMode="auto">
          <a:xfrm>
            <a:off x="3214688" y="1524000"/>
            <a:ext cx="1804987" cy="381000"/>
          </a:xfrm>
          <a:prstGeom prst="flowChartProcess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rgbClr val="00000C"/>
                </a:solidFill>
              </a:rPr>
              <a:t>（</a:t>
            </a:r>
            <a:r>
              <a:rPr lang="en-US" altLang="zh-CN" b="1">
                <a:solidFill>
                  <a:srgbClr val="00000C"/>
                </a:solidFill>
              </a:rPr>
              <a:t>30H</a:t>
            </a:r>
            <a:r>
              <a:rPr lang="zh-CN" altLang="en-US" b="1">
                <a:solidFill>
                  <a:srgbClr val="00000C"/>
                </a:solidFill>
              </a:rPr>
              <a:t>）     </a:t>
            </a:r>
            <a:r>
              <a:rPr lang="en-US" altLang="zh-CN" b="1">
                <a:solidFill>
                  <a:srgbClr val="00000C"/>
                </a:solidFill>
              </a:rPr>
              <a:t>A</a:t>
            </a:r>
          </a:p>
        </p:txBody>
      </p:sp>
      <p:sp>
        <p:nvSpPr>
          <p:cNvPr id="25604" name="AutoShape 4"/>
          <p:cNvSpPr>
            <a:spLocks noChangeArrowheads="1"/>
          </p:cNvSpPr>
          <p:nvPr/>
        </p:nvSpPr>
        <p:spPr bwMode="auto">
          <a:xfrm>
            <a:off x="3006725" y="2286000"/>
            <a:ext cx="2151063" cy="533400"/>
          </a:xfrm>
          <a:prstGeom prst="flowChartDecision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>
                <a:solidFill>
                  <a:srgbClr val="00000C"/>
                </a:solidFill>
              </a:rPr>
              <a:t>A = 00H</a:t>
            </a:r>
          </a:p>
        </p:txBody>
      </p:sp>
      <p:sp>
        <p:nvSpPr>
          <p:cNvPr id="25605" name="AutoShape 5"/>
          <p:cNvSpPr>
            <a:spLocks noChangeArrowheads="1"/>
          </p:cNvSpPr>
          <p:nvPr/>
        </p:nvSpPr>
        <p:spPr bwMode="auto">
          <a:xfrm>
            <a:off x="3076575" y="3200400"/>
            <a:ext cx="2011363" cy="533400"/>
          </a:xfrm>
          <a:prstGeom prst="flowChartDecision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>
                <a:solidFill>
                  <a:srgbClr val="00000C"/>
                </a:solidFill>
              </a:rPr>
              <a:t>A &gt; 00H</a:t>
            </a:r>
          </a:p>
        </p:txBody>
      </p:sp>
      <p:sp>
        <p:nvSpPr>
          <p:cNvPr id="25606" name="AutoShape 6"/>
          <p:cNvSpPr>
            <a:spLocks noChangeArrowheads="1"/>
          </p:cNvSpPr>
          <p:nvPr/>
        </p:nvSpPr>
        <p:spPr bwMode="auto">
          <a:xfrm>
            <a:off x="2986088" y="4114800"/>
            <a:ext cx="2257425" cy="381000"/>
          </a:xfrm>
          <a:prstGeom prst="flowChartProcess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>
                <a:solidFill>
                  <a:srgbClr val="00000C"/>
                </a:solidFill>
              </a:rPr>
              <a:t>(30H) +05H       (30H)</a:t>
            </a:r>
          </a:p>
        </p:txBody>
      </p:sp>
      <p:sp>
        <p:nvSpPr>
          <p:cNvPr id="25607" name="AutoShape 7"/>
          <p:cNvSpPr>
            <a:spLocks noChangeArrowheads="1"/>
          </p:cNvSpPr>
          <p:nvPr/>
        </p:nvSpPr>
        <p:spPr bwMode="auto">
          <a:xfrm>
            <a:off x="3562350" y="4876800"/>
            <a:ext cx="1109663" cy="304800"/>
          </a:xfrm>
          <a:prstGeom prst="flowChartTerminator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rgbClr val="00000C"/>
                </a:solidFill>
              </a:rPr>
              <a:t>结束</a:t>
            </a:r>
          </a:p>
        </p:txBody>
      </p:sp>
      <p:sp>
        <p:nvSpPr>
          <p:cNvPr id="25608" name="AutoShape 8"/>
          <p:cNvSpPr>
            <a:spLocks noChangeArrowheads="1"/>
          </p:cNvSpPr>
          <p:nvPr/>
        </p:nvSpPr>
        <p:spPr bwMode="auto">
          <a:xfrm>
            <a:off x="5435600" y="3276600"/>
            <a:ext cx="1803400" cy="381000"/>
          </a:xfrm>
          <a:prstGeom prst="flowChartProcess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>
                <a:solidFill>
                  <a:srgbClr val="00000C"/>
                </a:solidFill>
              </a:rPr>
              <a:t>20H       (30H)</a:t>
            </a:r>
          </a:p>
        </p:txBody>
      </p:sp>
      <p:sp>
        <p:nvSpPr>
          <p:cNvPr id="25609" name="Line 9"/>
          <p:cNvSpPr>
            <a:spLocks noChangeShapeType="1"/>
          </p:cNvSpPr>
          <p:nvPr/>
        </p:nvSpPr>
        <p:spPr bwMode="auto">
          <a:xfrm>
            <a:off x="4116388" y="11430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0" name="Line 10"/>
          <p:cNvSpPr>
            <a:spLocks noChangeShapeType="1"/>
          </p:cNvSpPr>
          <p:nvPr/>
        </p:nvSpPr>
        <p:spPr bwMode="auto">
          <a:xfrm>
            <a:off x="4116388" y="19050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1" name="Line 11"/>
          <p:cNvSpPr>
            <a:spLocks noChangeShapeType="1"/>
          </p:cNvSpPr>
          <p:nvPr/>
        </p:nvSpPr>
        <p:spPr bwMode="auto">
          <a:xfrm>
            <a:off x="4116388" y="28194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2" name="Line 12"/>
          <p:cNvSpPr>
            <a:spLocks noChangeShapeType="1"/>
          </p:cNvSpPr>
          <p:nvPr/>
        </p:nvSpPr>
        <p:spPr bwMode="auto">
          <a:xfrm>
            <a:off x="4116388" y="37338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3" name="Line 13"/>
          <p:cNvSpPr>
            <a:spLocks noChangeShapeType="1"/>
          </p:cNvSpPr>
          <p:nvPr/>
        </p:nvSpPr>
        <p:spPr bwMode="auto">
          <a:xfrm>
            <a:off x="4116388" y="44958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4" name="Line 14"/>
          <p:cNvSpPr>
            <a:spLocks noChangeShapeType="1"/>
          </p:cNvSpPr>
          <p:nvPr/>
        </p:nvSpPr>
        <p:spPr bwMode="auto">
          <a:xfrm>
            <a:off x="5157788" y="2547938"/>
            <a:ext cx="11096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5" name="Line 15"/>
          <p:cNvSpPr>
            <a:spLocks noChangeShapeType="1"/>
          </p:cNvSpPr>
          <p:nvPr/>
        </p:nvSpPr>
        <p:spPr bwMode="auto">
          <a:xfrm>
            <a:off x="6267450" y="254317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6" name="Line 16"/>
          <p:cNvSpPr>
            <a:spLocks noChangeShapeType="1"/>
          </p:cNvSpPr>
          <p:nvPr/>
        </p:nvSpPr>
        <p:spPr bwMode="auto">
          <a:xfrm>
            <a:off x="6267450" y="36576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7" name="Line 17"/>
          <p:cNvSpPr>
            <a:spLocks noChangeShapeType="1"/>
          </p:cNvSpPr>
          <p:nvPr/>
        </p:nvSpPr>
        <p:spPr bwMode="auto">
          <a:xfrm flipH="1">
            <a:off x="4116388" y="4724400"/>
            <a:ext cx="2151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8" name="Line 18"/>
          <p:cNvSpPr>
            <a:spLocks noChangeShapeType="1"/>
          </p:cNvSpPr>
          <p:nvPr/>
        </p:nvSpPr>
        <p:spPr bwMode="auto">
          <a:xfrm flipH="1">
            <a:off x="2590800" y="3476625"/>
            <a:ext cx="485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9" name="Line 19"/>
          <p:cNvSpPr>
            <a:spLocks noChangeShapeType="1"/>
          </p:cNvSpPr>
          <p:nvPr/>
        </p:nvSpPr>
        <p:spPr bwMode="auto">
          <a:xfrm>
            <a:off x="2590800" y="3443288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20" name="Line 20"/>
          <p:cNvSpPr>
            <a:spLocks noChangeShapeType="1"/>
          </p:cNvSpPr>
          <p:nvPr/>
        </p:nvSpPr>
        <p:spPr bwMode="auto">
          <a:xfrm>
            <a:off x="2590800" y="4724400"/>
            <a:ext cx="15255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21" name="Rectangle 21"/>
          <p:cNvSpPr>
            <a:spLocks noChangeArrowheads="1"/>
          </p:cNvSpPr>
          <p:nvPr/>
        </p:nvSpPr>
        <p:spPr bwMode="auto">
          <a:xfrm>
            <a:off x="5337175" y="2133600"/>
            <a:ext cx="33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FF3399"/>
                </a:solidFill>
              </a:rPr>
              <a:t>Y</a:t>
            </a:r>
          </a:p>
        </p:txBody>
      </p:sp>
      <p:sp>
        <p:nvSpPr>
          <p:cNvPr id="25622" name="Rectangle 22"/>
          <p:cNvSpPr>
            <a:spLocks noChangeArrowheads="1"/>
          </p:cNvSpPr>
          <p:nvPr/>
        </p:nvSpPr>
        <p:spPr bwMode="auto">
          <a:xfrm>
            <a:off x="4157663" y="2833688"/>
            <a:ext cx="349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FF3399"/>
                </a:solidFill>
              </a:rPr>
              <a:t>N</a:t>
            </a:r>
          </a:p>
        </p:txBody>
      </p:sp>
      <p:sp>
        <p:nvSpPr>
          <p:cNvPr id="25623" name="Rectangle 23"/>
          <p:cNvSpPr>
            <a:spLocks noChangeArrowheads="1"/>
          </p:cNvSpPr>
          <p:nvPr/>
        </p:nvSpPr>
        <p:spPr bwMode="auto">
          <a:xfrm>
            <a:off x="2700338" y="3138488"/>
            <a:ext cx="336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FF3399"/>
                </a:solidFill>
              </a:rPr>
              <a:t>Y</a:t>
            </a:r>
          </a:p>
        </p:txBody>
      </p:sp>
      <p:sp>
        <p:nvSpPr>
          <p:cNvPr id="25624" name="Rectangle 24"/>
          <p:cNvSpPr>
            <a:spLocks noChangeArrowheads="1"/>
          </p:cNvSpPr>
          <p:nvPr/>
        </p:nvSpPr>
        <p:spPr bwMode="auto">
          <a:xfrm>
            <a:off x="4116388" y="3748088"/>
            <a:ext cx="349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FF3399"/>
                </a:solidFill>
              </a:rPr>
              <a:t>N</a:t>
            </a:r>
          </a:p>
        </p:txBody>
      </p:sp>
      <p:sp>
        <p:nvSpPr>
          <p:cNvPr id="25625" name="Line 25"/>
          <p:cNvSpPr>
            <a:spLocks noChangeShapeType="1"/>
          </p:cNvSpPr>
          <p:nvPr/>
        </p:nvSpPr>
        <p:spPr bwMode="auto">
          <a:xfrm>
            <a:off x="6081713" y="3462338"/>
            <a:ext cx="358775" cy="0"/>
          </a:xfrm>
          <a:prstGeom prst="line">
            <a:avLst/>
          </a:prstGeom>
          <a:noFill/>
          <a:ln w="38100">
            <a:solidFill>
              <a:srgbClr val="00000C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5626" name="Line 26"/>
          <p:cNvSpPr>
            <a:spLocks noChangeShapeType="1"/>
          </p:cNvSpPr>
          <p:nvPr/>
        </p:nvSpPr>
        <p:spPr bwMode="auto">
          <a:xfrm>
            <a:off x="4267200" y="4300538"/>
            <a:ext cx="358775" cy="0"/>
          </a:xfrm>
          <a:prstGeom prst="line">
            <a:avLst/>
          </a:prstGeom>
          <a:noFill/>
          <a:ln w="38100">
            <a:solidFill>
              <a:srgbClr val="00000C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5627" name="Line 27"/>
          <p:cNvSpPr>
            <a:spLocks noChangeShapeType="1"/>
          </p:cNvSpPr>
          <p:nvPr/>
        </p:nvSpPr>
        <p:spPr bwMode="auto">
          <a:xfrm>
            <a:off x="4267200" y="1719263"/>
            <a:ext cx="358775" cy="0"/>
          </a:xfrm>
          <a:prstGeom prst="line">
            <a:avLst/>
          </a:prstGeom>
          <a:noFill/>
          <a:ln w="38100">
            <a:solidFill>
              <a:srgbClr val="00000C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E32706C6-621C-4F33-B516-1C5A6BB70D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12"/>
    </mc:Choice>
    <mc:Fallback>
      <p:transition spd="slow" advTm="32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68313" y="620713"/>
            <a:ext cx="8229600" cy="5445125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ORG    0000H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MOV    A, 30H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</a:t>
            </a:r>
            <a:r>
              <a:rPr lang="en-US" altLang="zh-CN" sz="2800" b="1"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JZ</a:t>
            </a: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        NEXT		;</a:t>
            </a: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判断是否为零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</a:t>
            </a: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ANL     A, #80H	;</a:t>
            </a: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判断符号位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	          </a:t>
            </a:r>
            <a:r>
              <a:rPr lang="en-US" altLang="zh-CN" sz="2800" b="1"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JZ</a:t>
            </a: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        ED		;X&gt;0</a:t>
            </a: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转</a:t>
            </a: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ED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MOV    A, #05H	;X&lt;0</a:t>
            </a: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完成</a:t>
            </a: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X+5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ADD     A, 30H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MOV    30H, A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</a:t>
            </a:r>
            <a:r>
              <a:rPr lang="en-US" altLang="zh-CN" sz="2800" b="1"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SJMP</a:t>
            </a: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   ED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NEXT:   MOV    30H, #20H	;X=0, Y=20H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ED:        SJMP   $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2800" b="1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57751A32-DCFA-4AB6-8DE1-23CE00C82C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340"/>
    </mc:Choice>
    <mc:Fallback>
      <p:transition spd="slow" advTm="293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23850" y="260350"/>
            <a:ext cx="8820150" cy="5975350"/>
          </a:xfrm>
        </p:spPr>
        <p:txBody>
          <a:bodyPr/>
          <a:lstStyle/>
          <a:p>
            <a:pPr algn="ctr">
              <a:lnSpc>
                <a:spcPct val="90000"/>
              </a:lnSpc>
              <a:buFontTx/>
              <a:buNone/>
            </a:pPr>
            <a:r>
              <a:rPr lang="en-US" altLang="zh-CN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3.1   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概述</a:t>
            </a:r>
          </a:p>
          <a:p>
            <a:pPr>
              <a:lnSpc>
                <a:spcPct val="105000"/>
              </a:lnSpc>
              <a:spcBef>
                <a:spcPct val="65000"/>
              </a:spcBef>
              <a:buFontTx/>
              <a:buNone/>
            </a:pPr>
            <a:r>
              <a:rPr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单片机有两种编程语言：汇编语言和高级语言（主要是 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语言）。</a:t>
            </a:r>
          </a:p>
          <a:p>
            <a:pPr>
              <a:lnSpc>
                <a:spcPct val="105000"/>
              </a:lnSpc>
              <a:spcBef>
                <a:spcPct val="65000"/>
              </a:spcBef>
              <a:buFontTx/>
              <a:buNone/>
            </a:pP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</a:t>
            </a:r>
            <a:r>
              <a:rPr lang="zh-CN" altLang="en-US" sz="2800" b="1" dirty="0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汇编语言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的目标程序占用存储空间小，执行快，能充分发挥计算机硬件功能。（</a:t>
            </a:r>
            <a:r>
              <a:rPr lang="zh-CN" altLang="en-US" sz="28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第</a:t>
            </a:r>
            <a:r>
              <a:rPr lang="en-US" altLang="zh-CN" sz="28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  <a:r>
              <a:rPr lang="zh-CN" altLang="en-US" sz="28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章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28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要求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）</a:t>
            </a:r>
          </a:p>
          <a:p>
            <a:pPr>
              <a:lnSpc>
                <a:spcPct val="105000"/>
              </a:lnSpc>
              <a:spcBef>
                <a:spcPct val="65000"/>
              </a:spcBef>
              <a:buFontTx/>
              <a:buNone/>
            </a:pP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</a:t>
            </a:r>
            <a:r>
              <a:rPr lang="zh-CN" altLang="en-US" sz="2800" b="1" dirty="0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高级语言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编程快捷，但程序占用存储空间大，执行的实时较差。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zh-CN" altLang="en-US" sz="28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第</a:t>
            </a:r>
            <a:r>
              <a:rPr lang="en-US" altLang="zh-CN" sz="28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4</a:t>
            </a:r>
            <a:r>
              <a:rPr lang="zh-CN" altLang="en-US" sz="28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章 </a:t>
            </a:r>
            <a:r>
              <a:rPr lang="en-US" altLang="zh-CN" sz="28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</a:t>
            </a:r>
            <a:r>
              <a:rPr lang="zh-CN" altLang="en-US" sz="28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语言</a:t>
            </a:r>
            <a:r>
              <a:rPr lang="en-US" altLang="zh-CN" sz="28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lang="zh-CN" altLang="en-US" sz="28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不要求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</a:p>
          <a:p>
            <a:pPr>
              <a:lnSpc>
                <a:spcPct val="105000"/>
              </a:lnSpc>
              <a:spcBef>
                <a:spcPct val="65000"/>
              </a:spcBef>
              <a:buFontTx/>
              <a:buNone/>
            </a:pP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无论是高级语言还是汇编语言，源程序都要转换成目标程序（机器语言）计算机才能执行。 </a:t>
            </a:r>
          </a:p>
          <a:p>
            <a:pPr>
              <a:lnSpc>
                <a:spcPct val="105000"/>
              </a:lnSpc>
              <a:buFontTx/>
              <a:buNone/>
            </a:pPr>
            <a:endParaRPr lang="en-US" altLang="zh-CN" sz="28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2969D72E-AC25-416A-859F-6C2AD25D8F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advTm="447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152400" y="228600"/>
            <a:ext cx="8596313" cy="587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/>
            <a:r>
              <a:rPr kumimoji="1" lang="en-US" altLang="zh-CN" sz="3600" b="1" dirty="0">
                <a:solidFill>
                  <a:srgbClr val="FF9999"/>
                </a:solidFill>
                <a:latin typeface="Times New Roman" pitchFamily="18" charset="0"/>
              </a:rPr>
              <a:t> </a:t>
            </a:r>
            <a:r>
              <a:rPr kumimoji="1" lang="zh-CN" altLang="en-US" sz="3600" b="1" dirty="0">
                <a:solidFill>
                  <a:srgbClr val="FF9999"/>
                </a:solidFill>
                <a:latin typeface="Times New Roman" pitchFamily="18" charset="0"/>
              </a:rPr>
              <a:t>多分支散转程序的设计</a:t>
            </a:r>
            <a:r>
              <a:rPr kumimoji="1" lang="zh-CN" altLang="en-US" sz="3200" b="1" dirty="0">
                <a:solidFill>
                  <a:srgbClr val="FF9999"/>
                </a:solidFill>
                <a:latin typeface="Times New Roman" pitchFamily="18" charset="0"/>
              </a:rPr>
              <a:t> </a:t>
            </a:r>
            <a:r>
              <a:rPr kumimoji="1" lang="en-US" altLang="zh-CN" sz="3200" b="1" dirty="0">
                <a:solidFill>
                  <a:srgbClr val="FF9999"/>
                </a:solidFill>
                <a:latin typeface="Times New Roman" pitchFamily="18" charset="0"/>
              </a:rPr>
              <a:t>(</a:t>
            </a:r>
            <a:r>
              <a:rPr kumimoji="1" lang="zh-CN" altLang="en-US" sz="3200" b="1" dirty="0">
                <a:solidFill>
                  <a:srgbClr val="FF9999"/>
                </a:solidFill>
                <a:latin typeface="Times New Roman" pitchFamily="18" charset="0"/>
              </a:rPr>
              <a:t>略讲</a:t>
            </a:r>
            <a:r>
              <a:rPr kumimoji="1" lang="en-US" altLang="zh-CN" sz="3200" b="1" dirty="0">
                <a:solidFill>
                  <a:srgbClr val="FF9999"/>
                </a:solidFill>
                <a:latin typeface="Times New Roman" pitchFamily="18" charset="0"/>
              </a:rPr>
              <a:t>)</a:t>
            </a:r>
          </a:p>
          <a:p>
            <a:pPr algn="ctr"/>
            <a:endParaRPr kumimoji="1" lang="en-US" altLang="zh-CN" sz="3200" b="1" dirty="0">
              <a:solidFill>
                <a:srgbClr val="FF9999"/>
              </a:solidFill>
              <a:latin typeface="Times New Roman" pitchFamily="18" charset="0"/>
            </a:endParaRPr>
          </a:p>
          <a:p>
            <a:pPr>
              <a:lnSpc>
                <a:spcPct val="110000"/>
              </a:lnSpc>
            </a:pPr>
            <a:r>
              <a:rPr kumimoji="1" lang="en-US" altLang="zh-CN" sz="2800" b="1" dirty="0">
                <a:latin typeface="Times New Roman" pitchFamily="18" charset="0"/>
              </a:rPr>
              <a:t>       </a:t>
            </a:r>
            <a:r>
              <a:rPr kumimoji="1" lang="zh-CN" altLang="en-US" sz="2800" b="1" dirty="0">
                <a:latin typeface="Times New Roman" pitchFamily="18" charset="0"/>
              </a:rPr>
              <a:t>根据不同的输入条件或不同的运算结果</a:t>
            </a:r>
            <a:r>
              <a:rPr kumimoji="1" lang="en-US" altLang="zh-CN" sz="2800" b="1" dirty="0">
                <a:latin typeface="Times New Roman" pitchFamily="18" charset="0"/>
              </a:rPr>
              <a:t>,</a:t>
            </a:r>
            <a:r>
              <a:rPr kumimoji="1" lang="zh-CN" altLang="en-US" sz="2800" b="1" dirty="0">
                <a:latin typeface="Times New Roman" pitchFamily="18" charset="0"/>
              </a:rPr>
              <a:t>转向不同的处理程序</a:t>
            </a:r>
            <a:r>
              <a:rPr kumimoji="1" lang="en-US" altLang="zh-CN" sz="2800" b="1" dirty="0">
                <a:latin typeface="Times New Roman" pitchFamily="18" charset="0"/>
              </a:rPr>
              <a:t>,</a:t>
            </a:r>
            <a:r>
              <a:rPr kumimoji="1" lang="zh-CN" altLang="en-US" sz="2800" b="1" dirty="0">
                <a:latin typeface="Times New Roman" pitchFamily="18" charset="0"/>
              </a:rPr>
              <a:t>称之为散转程序。这类程序通常利用</a:t>
            </a:r>
            <a:r>
              <a:rPr kumimoji="1" lang="en-US" altLang="zh-CN" sz="2800" b="1" dirty="0">
                <a:latin typeface="Times New Roman" pitchFamily="18" charset="0"/>
              </a:rPr>
              <a:t>JMP@A+DPTR</a:t>
            </a:r>
            <a:r>
              <a:rPr kumimoji="1" lang="zh-CN" altLang="en-US" sz="2800" b="1" dirty="0">
                <a:latin typeface="Times New Roman" pitchFamily="18" charset="0"/>
              </a:rPr>
              <a:t>指令实现转移。有两种设计方法：</a:t>
            </a:r>
          </a:p>
          <a:p>
            <a:pPr>
              <a:lnSpc>
                <a:spcPct val="110000"/>
              </a:lnSpc>
            </a:pPr>
            <a:r>
              <a:rPr kumimoji="1" lang="en-US" altLang="zh-CN" sz="2800" b="1" dirty="0">
                <a:solidFill>
                  <a:schemeClr val="hlink"/>
                </a:solidFill>
                <a:latin typeface="Times New Roman" pitchFamily="18" charset="0"/>
              </a:rPr>
              <a:t>1. </a:t>
            </a:r>
            <a:r>
              <a:rPr kumimoji="1" lang="zh-CN" altLang="en-US" sz="2800" b="1" dirty="0">
                <a:solidFill>
                  <a:schemeClr val="hlink"/>
                </a:solidFill>
                <a:latin typeface="Times New Roman" pitchFamily="18" charset="0"/>
              </a:rPr>
              <a:t>查转移指令表</a:t>
            </a:r>
            <a:r>
              <a:rPr kumimoji="1" lang="en-US" altLang="zh-CN" sz="2800" b="1" dirty="0">
                <a:solidFill>
                  <a:schemeClr val="hlink"/>
                </a:solidFill>
                <a:latin typeface="Times New Roman" pitchFamily="18" charset="0"/>
              </a:rPr>
              <a:t>:</a:t>
            </a:r>
          </a:p>
          <a:p>
            <a:pPr>
              <a:lnSpc>
                <a:spcPct val="110000"/>
              </a:lnSpc>
            </a:pPr>
            <a:r>
              <a:rPr kumimoji="1" lang="en-US" altLang="zh-CN" sz="2800" b="1" dirty="0">
                <a:latin typeface="Times New Roman" pitchFamily="18" charset="0"/>
              </a:rPr>
              <a:t>        </a:t>
            </a:r>
            <a:r>
              <a:rPr kumimoji="1" lang="zh-CN" altLang="en-US" sz="2800" b="1" dirty="0">
                <a:latin typeface="Times New Roman" pitchFamily="18" charset="0"/>
              </a:rPr>
              <a:t>将转移到不同程序的</a:t>
            </a:r>
            <a:r>
              <a:rPr kumimoji="1" lang="zh-CN" altLang="en-US" sz="2800" b="1" u="sng" dirty="0">
                <a:solidFill>
                  <a:srgbClr val="FF3399"/>
                </a:solidFill>
                <a:latin typeface="Times New Roman" pitchFamily="18" charset="0"/>
              </a:rPr>
              <a:t>转移指令</a:t>
            </a:r>
            <a:r>
              <a:rPr kumimoji="1" lang="zh-CN" altLang="en-US" sz="2800" b="1" dirty="0">
                <a:latin typeface="Times New Roman" pitchFamily="18" charset="0"/>
              </a:rPr>
              <a:t>列成表格，判断条件后查表，转到表中指令执行。</a:t>
            </a:r>
          </a:p>
          <a:p>
            <a:pPr>
              <a:lnSpc>
                <a:spcPct val="110000"/>
              </a:lnSpc>
            </a:pPr>
            <a:r>
              <a:rPr kumimoji="1" lang="zh-CN" altLang="en-US" sz="2800" b="1" dirty="0">
                <a:solidFill>
                  <a:schemeClr val="hlink"/>
                </a:solidFill>
                <a:latin typeface="Times New Roman" pitchFamily="18" charset="0"/>
              </a:rPr>
              <a:t> </a:t>
            </a:r>
            <a:r>
              <a:rPr kumimoji="1" lang="en-US" altLang="zh-CN" sz="2800" b="1" dirty="0">
                <a:solidFill>
                  <a:schemeClr val="hlink"/>
                </a:solidFill>
                <a:latin typeface="Times New Roman" pitchFamily="18" charset="0"/>
              </a:rPr>
              <a:t>2. </a:t>
            </a:r>
            <a:r>
              <a:rPr kumimoji="1" lang="zh-CN" altLang="en-US" sz="2800" b="1" dirty="0">
                <a:solidFill>
                  <a:schemeClr val="hlink"/>
                </a:solidFill>
                <a:latin typeface="Times New Roman" pitchFamily="18" charset="0"/>
              </a:rPr>
              <a:t>查转移地址表</a:t>
            </a:r>
            <a:r>
              <a:rPr kumimoji="1" lang="en-US" altLang="zh-CN" sz="2800" b="1" dirty="0">
                <a:solidFill>
                  <a:schemeClr val="hlink"/>
                </a:solidFill>
                <a:latin typeface="Times New Roman" pitchFamily="18" charset="0"/>
              </a:rPr>
              <a:t>:</a:t>
            </a:r>
          </a:p>
          <a:p>
            <a:pPr>
              <a:lnSpc>
                <a:spcPct val="110000"/>
              </a:lnSpc>
            </a:pPr>
            <a:r>
              <a:rPr kumimoji="1" lang="en-US" altLang="zh-CN" sz="2800" b="1" dirty="0">
                <a:latin typeface="Times New Roman" pitchFamily="18" charset="0"/>
              </a:rPr>
              <a:t>      </a:t>
            </a:r>
            <a:r>
              <a:rPr kumimoji="1" lang="zh-CN" altLang="en-US" sz="2800" b="1" dirty="0">
                <a:latin typeface="Times New Roman" pitchFamily="18" charset="0"/>
              </a:rPr>
              <a:t>将</a:t>
            </a:r>
            <a:r>
              <a:rPr kumimoji="1" lang="zh-CN" altLang="en-US" sz="2800" b="1" u="sng" dirty="0">
                <a:solidFill>
                  <a:srgbClr val="FF3399"/>
                </a:solidFill>
                <a:latin typeface="Times New Roman" pitchFamily="18" charset="0"/>
              </a:rPr>
              <a:t>转移地址</a:t>
            </a:r>
            <a:r>
              <a:rPr kumimoji="1" lang="zh-CN" altLang="en-US" sz="2800" b="1" dirty="0">
                <a:latin typeface="Times New Roman" pitchFamily="18" charset="0"/>
              </a:rPr>
              <a:t>列成表格，将表格的内容作转移的目标地址。</a:t>
            </a:r>
          </a:p>
          <a:p>
            <a:pPr>
              <a:lnSpc>
                <a:spcPct val="110000"/>
              </a:lnSpc>
            </a:pPr>
            <a:r>
              <a:rPr kumimoji="1" lang="zh-CN" altLang="en-US" sz="2800" b="1" dirty="0">
                <a:solidFill>
                  <a:srgbClr val="9966FF"/>
                </a:solidFill>
                <a:latin typeface="Times New Roman" pitchFamily="18" charset="0"/>
              </a:rPr>
              <a:t> </a:t>
            </a:r>
            <a:endParaRPr kumimoji="1" lang="zh-CN" altLang="en-US" sz="2800" b="1" dirty="0">
              <a:latin typeface="Times New Roman" pitchFamily="18" charset="0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8CC6E3E2-3162-461C-903A-0A6395CDBD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advTm="3533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body" idx="4294967295"/>
          </p:nvPr>
        </p:nvSpPr>
        <p:spPr bwMode="blackWhite">
          <a:xfrm>
            <a:off x="0" y="260449"/>
            <a:ext cx="9144000" cy="980728"/>
          </a:xfrm>
        </p:spPr>
        <p:txBody>
          <a:bodyPr/>
          <a:lstStyle/>
          <a:p>
            <a:pPr>
              <a:lnSpc>
                <a:spcPct val="110000"/>
              </a:lnSpc>
              <a:buFontTx/>
              <a:buNone/>
            </a:pPr>
            <a:r>
              <a:rPr lang="zh-CN" altLang="en-US" sz="2800" b="1" dirty="0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</a:t>
            </a:r>
            <a:r>
              <a:rPr lang="en-US" altLang="zh-CN" sz="2800" b="1" dirty="0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3-7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根据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R3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的内容转向对应的程序，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R3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的内容为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0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～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n,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处理程序的入口地址为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PR0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～</a:t>
            </a:r>
            <a:r>
              <a:rPr lang="en-US" altLang="zh-CN" sz="28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PRn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（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n&lt;128)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。</a:t>
            </a:r>
          </a:p>
        </p:txBody>
      </p:sp>
      <p:sp>
        <p:nvSpPr>
          <p:cNvPr id="2" name="矩形 1"/>
          <p:cNvSpPr/>
          <p:nvPr/>
        </p:nvSpPr>
        <p:spPr>
          <a:xfrm>
            <a:off x="609509" y="1465620"/>
            <a:ext cx="69127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方法</a:t>
            </a:r>
            <a:r>
              <a:rPr lang="en-US" altLang="zh-CN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zh-CN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：利用</a:t>
            </a:r>
            <a:r>
              <a:rPr lang="zh-CN" altLang="en-US" sz="2800" b="1" dirty="0"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转移指令</a:t>
            </a:r>
            <a:r>
              <a:rPr lang="zh-CN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表实现转移</a:t>
            </a:r>
            <a:endParaRPr lang="zh-CN" altLang="en-US" sz="2800" dirty="0"/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1331640" y="2147372"/>
            <a:ext cx="7416824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MOV  A, R3</a:t>
            </a:r>
          </a:p>
          <a:p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RL  A                          ;A*2     </a:t>
            </a:r>
          </a:p>
          <a:p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MOV DPTR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#TAB   ;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置分支表首址</a:t>
            </a:r>
          </a:p>
          <a:p>
            <a:r>
              <a:rPr lang="zh-CN" altLang="en-US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r>
              <a:rPr lang="en-US" altLang="zh-CN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JMP @A+DPTR</a:t>
            </a: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631213" y="3784972"/>
            <a:ext cx="8333275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TAB:   AJMP PR0              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;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转移指令表</a:t>
            </a:r>
          </a:p>
          <a:p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AJMP PR1</a:t>
            </a:r>
          </a:p>
          <a:p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AJMP PR2</a:t>
            </a:r>
          </a:p>
          <a:p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   :</a:t>
            </a:r>
          </a:p>
          <a:p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   :</a:t>
            </a:r>
          </a:p>
          <a:p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AJMP </a:t>
            </a:r>
            <a:r>
              <a:rPr lang="en-US" altLang="zh-CN" sz="24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PRn</a:t>
            </a: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58C5A1D-583E-457C-B625-A94D93BF99E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10296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867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5" name="Line 5"/>
          <p:cNvSpPr>
            <a:spLocks noChangeShapeType="1"/>
          </p:cNvSpPr>
          <p:nvPr/>
        </p:nvSpPr>
        <p:spPr bwMode="auto">
          <a:xfrm flipH="1">
            <a:off x="0" y="6165850"/>
            <a:ext cx="971550" cy="287338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26" name="Line 6"/>
          <p:cNvSpPr>
            <a:spLocks noChangeShapeType="1"/>
          </p:cNvSpPr>
          <p:nvPr/>
        </p:nvSpPr>
        <p:spPr bwMode="auto">
          <a:xfrm>
            <a:off x="2771775" y="6237288"/>
            <a:ext cx="792163" cy="2159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28" name="Text Box 8"/>
          <p:cNvSpPr txBox="1">
            <a:spLocks noChangeArrowheads="1"/>
          </p:cNvSpPr>
          <p:nvPr/>
        </p:nvSpPr>
        <p:spPr bwMode="auto">
          <a:xfrm>
            <a:off x="4098925" y="6145213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endParaRPr lang="zh-CN" altLang="zh-CN" sz="1600"/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1187624" y="1178677"/>
            <a:ext cx="7726973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MOV  A, R3</a:t>
            </a:r>
          </a:p>
          <a:p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RL  A                         ; A*2</a:t>
            </a:r>
          </a:p>
          <a:p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MOV DPTR ,#TAB     ;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置地址表首址</a:t>
            </a:r>
          </a:p>
          <a:p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PUSH  A</a:t>
            </a:r>
          </a:p>
          <a:p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MOVC A,@A+DPTR  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; 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取地址表的高字节</a:t>
            </a:r>
            <a:endParaRPr lang="en-US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MOV  B, A</a:t>
            </a:r>
          </a:p>
          <a:p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INC  DPTR</a:t>
            </a:r>
          </a:p>
          <a:p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POP  A</a:t>
            </a:r>
          </a:p>
          <a:p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MOVC A,@A+DPTR  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; 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取地址表的低字节</a:t>
            </a:r>
            <a:endParaRPr lang="en-US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MOV  DPL ,A              ;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地址表的低字节送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DPL</a:t>
            </a:r>
          </a:p>
          <a:p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MOV  DPH ,B             ;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地址表的高字节送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DPH</a:t>
            </a:r>
          </a:p>
          <a:p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CLR A</a:t>
            </a:r>
            <a:endParaRPr lang="zh-CN" altLang="en-US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JMP @A+DPTR</a:t>
            </a:r>
            <a:r>
              <a:rPr lang="en-US" altLang="zh-CN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;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转移</a:t>
            </a:r>
          </a:p>
          <a:p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TAB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：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DW PR0,PR1,PR2,…..,</a:t>
            </a:r>
            <a:r>
              <a:rPr lang="en-US" altLang="zh-CN" sz="24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PRn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;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转移地址表</a:t>
            </a:r>
          </a:p>
          <a:p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 </a:t>
            </a:r>
          </a:p>
        </p:txBody>
      </p:sp>
      <p:sp>
        <p:nvSpPr>
          <p:cNvPr id="11" name="矩形 10"/>
          <p:cNvSpPr/>
          <p:nvPr/>
        </p:nvSpPr>
        <p:spPr>
          <a:xfrm>
            <a:off x="734616" y="404664"/>
            <a:ext cx="69127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方法</a:t>
            </a:r>
            <a:r>
              <a:rPr lang="en-US" altLang="zh-CN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zh-CN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：利用</a:t>
            </a:r>
            <a:r>
              <a:rPr lang="zh-CN" altLang="en-US" sz="2800" b="1" dirty="0"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转移地址</a:t>
            </a:r>
            <a:r>
              <a:rPr lang="zh-CN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表实现转移</a:t>
            </a:r>
            <a:endParaRPr lang="zh-CN" altLang="en-US" sz="2800" dirty="0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784221CF-C2DA-4147-BEB2-6EE41C63BA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advTm="9683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0" y="990600"/>
            <a:ext cx="9144000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kumimoji="1" lang="en-US" altLang="zh-CN" sz="3200" b="1" dirty="0">
                <a:latin typeface="Times New Roman" pitchFamily="18" charset="0"/>
              </a:rPr>
              <a:t>        </a:t>
            </a:r>
            <a:r>
              <a:rPr kumimoji="1" lang="zh-CN" altLang="en-US" sz="3200" b="1" dirty="0">
                <a:latin typeface="Times New Roman" pitchFamily="18" charset="0"/>
              </a:rPr>
              <a:t>采用循环程序方式，使程序缩短，节省存储单元（并不节省执行时间）。</a:t>
            </a:r>
          </a:p>
          <a:p>
            <a:r>
              <a:rPr kumimoji="1" lang="zh-CN" altLang="en-US" sz="3200" b="1" dirty="0">
                <a:latin typeface="Times New Roman" pitchFamily="18" charset="0"/>
              </a:rPr>
              <a:t> </a:t>
            </a:r>
            <a:r>
              <a:rPr kumimoji="1" lang="zh-CN" altLang="en-US" sz="3200" b="1" dirty="0">
                <a:solidFill>
                  <a:srgbClr val="FF3399"/>
                </a:solidFill>
                <a:latin typeface="Times New Roman" pitchFamily="18" charset="0"/>
              </a:rPr>
              <a:t>循环次数的控制，有两种控制方式</a:t>
            </a:r>
            <a:r>
              <a:rPr kumimoji="1" lang="en-US" altLang="zh-CN" sz="3200" b="1" dirty="0">
                <a:solidFill>
                  <a:srgbClr val="FF3399"/>
                </a:solidFill>
                <a:latin typeface="Times New Roman" pitchFamily="18" charset="0"/>
              </a:rPr>
              <a:t>:</a:t>
            </a:r>
          </a:p>
          <a:p>
            <a:pPr>
              <a:buFontTx/>
              <a:buChar char="•"/>
            </a:pPr>
            <a:r>
              <a:rPr kumimoji="1" lang="zh-CN" altLang="en-US" sz="3200" b="1" dirty="0">
                <a:latin typeface="Times New Roman" pitchFamily="18" charset="0"/>
              </a:rPr>
              <a:t>第一种方法</a:t>
            </a:r>
          </a:p>
          <a:p>
            <a:r>
              <a:rPr kumimoji="1" lang="zh-CN" altLang="en-US" sz="3200" b="1" dirty="0">
                <a:latin typeface="Times New Roman" pitchFamily="18" charset="0"/>
              </a:rPr>
              <a:t>        </a:t>
            </a:r>
            <a:r>
              <a:rPr kumimoji="1" lang="zh-CN" altLang="en-US" sz="3200" b="1" dirty="0">
                <a:solidFill>
                  <a:srgbClr val="0000FF"/>
                </a:solidFill>
                <a:latin typeface="Times New Roman" pitchFamily="18" charset="0"/>
              </a:rPr>
              <a:t>先判断再处理</a:t>
            </a:r>
            <a:r>
              <a:rPr kumimoji="1" lang="en-US" altLang="zh-CN" sz="3200" b="1" dirty="0">
                <a:latin typeface="Times New Roman" pitchFamily="18" charset="0"/>
              </a:rPr>
              <a:t>, </a:t>
            </a:r>
            <a:r>
              <a:rPr kumimoji="1" lang="zh-CN" altLang="en-US" sz="3200" b="1" dirty="0">
                <a:latin typeface="Times New Roman" pitchFamily="18" charset="0"/>
              </a:rPr>
              <a:t>即先判断满不满足循环条件，如不满足，就不循环，多以循环条件控制。</a:t>
            </a:r>
          </a:p>
          <a:p>
            <a:pPr>
              <a:buFontTx/>
              <a:buChar char="•"/>
            </a:pPr>
            <a:r>
              <a:rPr kumimoji="1" lang="zh-CN" altLang="en-US" sz="3200" b="1" dirty="0">
                <a:latin typeface="Times New Roman" pitchFamily="18" charset="0"/>
              </a:rPr>
              <a:t>第二种方法</a:t>
            </a:r>
          </a:p>
          <a:p>
            <a:r>
              <a:rPr kumimoji="1" lang="zh-CN" altLang="en-US" sz="3200" b="1" dirty="0">
                <a:latin typeface="Times New Roman" pitchFamily="18" charset="0"/>
              </a:rPr>
              <a:t>　　</a:t>
            </a:r>
            <a:r>
              <a:rPr kumimoji="1" lang="zh-CN" altLang="en-US" sz="3200" b="1" dirty="0">
                <a:solidFill>
                  <a:srgbClr val="0000FF"/>
                </a:solidFill>
                <a:latin typeface="Times New Roman" pitchFamily="18" charset="0"/>
              </a:rPr>
              <a:t>先处理再判断</a:t>
            </a:r>
            <a:r>
              <a:rPr kumimoji="1" lang="zh-CN" altLang="en-US" sz="3200" b="1" dirty="0">
                <a:latin typeface="Times New Roman" pitchFamily="18" charset="0"/>
              </a:rPr>
              <a:t>，即循环执行一遍后，下一轮还需不需要进行，多以计循环次数控制。</a:t>
            </a:r>
          </a:p>
        </p:txBody>
      </p:sp>
      <p:sp>
        <p:nvSpPr>
          <p:cNvPr id="59395" name="Text Box 3"/>
          <p:cNvSpPr txBox="1">
            <a:spLocks noChangeArrowheads="1"/>
          </p:cNvSpPr>
          <p:nvPr/>
        </p:nvSpPr>
        <p:spPr bwMode="auto">
          <a:xfrm>
            <a:off x="381000" y="152400"/>
            <a:ext cx="8280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/>
            <a:r>
              <a:rPr kumimoji="1" lang="en-US" altLang="zh-CN" sz="3600" b="1" dirty="0">
                <a:solidFill>
                  <a:srgbClr val="0000FF"/>
                </a:solidFill>
                <a:latin typeface="Times New Roman" pitchFamily="18" charset="0"/>
              </a:rPr>
              <a:t>3.5     </a:t>
            </a:r>
            <a:r>
              <a:rPr kumimoji="1" lang="zh-CN" altLang="en-US" sz="3600" b="1" dirty="0">
                <a:solidFill>
                  <a:srgbClr val="0000FF"/>
                </a:solidFill>
                <a:latin typeface="Times New Roman" pitchFamily="18" charset="0"/>
              </a:rPr>
              <a:t>循 环 程 序 设 计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9B8D3B84-5912-484C-992F-3FB79241CA3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1432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3794" grpId="0"/>
      <p:bldP spid="5939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pPr>
              <a:lnSpc>
                <a:spcPct val="110000"/>
              </a:lnSpc>
              <a:buFontTx/>
              <a:buNone/>
            </a:pPr>
            <a:r>
              <a:rPr lang="zh-CN" altLang="en-US" b="1" dirty="0"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 </a:t>
            </a:r>
            <a:r>
              <a:rPr lang="en-US" altLang="zh-CN" b="1" dirty="0"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3-9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设计一个延时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10ms</a:t>
            </a: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的延时子程序，已知单片机使用的晶振为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6MHz</a:t>
            </a: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。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分析：</a:t>
            </a: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延时时间与两个因素有关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:</a:t>
            </a: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晶振频率和循环次数。采用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6MHz</a:t>
            </a: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晶振，一个机器周期是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2μs</a:t>
            </a: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，可以用内循环实现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1ms</a:t>
            </a: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延时，外循环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10</a:t>
            </a: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次即可达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10ms</a:t>
            </a: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延时。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内循环如何实现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1ms</a:t>
            </a: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延时呢，程序中可先以未知数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MT</a:t>
            </a: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代替，从附录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查每条指令机器周期计算程序的执行时间。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     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95E994CB-0CC8-4F28-B403-7BADA3899C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advTm="4662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0" y="0"/>
            <a:ext cx="9144000" cy="3789363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         ORG 0020H    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         MOV  R0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#0AH  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；外循环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10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次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DL2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：  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MOV  R1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#MT   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；内循环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MT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次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DL1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：  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NOP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         NOP           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；空操作指令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         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DJNZ  R1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DL1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         DJNZ  R0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DL2  </a:t>
            </a:r>
            <a:b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     RET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859338" y="1700213"/>
            <a:ext cx="1873250" cy="936625"/>
            <a:chOff x="3061" y="1071"/>
            <a:chExt cx="1180" cy="590"/>
          </a:xfrm>
        </p:grpSpPr>
        <p:sp>
          <p:nvSpPr>
            <p:cNvPr id="35844" name="Line 4"/>
            <p:cNvSpPr>
              <a:spLocks noChangeShapeType="1"/>
            </p:cNvSpPr>
            <p:nvPr/>
          </p:nvSpPr>
          <p:spPr bwMode="auto">
            <a:xfrm>
              <a:off x="3061" y="1071"/>
              <a:ext cx="11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45" name="Line 5"/>
            <p:cNvSpPr>
              <a:spLocks noChangeShapeType="1"/>
            </p:cNvSpPr>
            <p:nvPr/>
          </p:nvSpPr>
          <p:spPr bwMode="auto">
            <a:xfrm>
              <a:off x="3198" y="1661"/>
              <a:ext cx="104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46" name="Line 6"/>
            <p:cNvSpPr>
              <a:spLocks noChangeShapeType="1"/>
            </p:cNvSpPr>
            <p:nvPr/>
          </p:nvSpPr>
          <p:spPr bwMode="auto">
            <a:xfrm>
              <a:off x="4241" y="1071"/>
              <a:ext cx="0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5003800" y="1196975"/>
            <a:ext cx="3024188" cy="1800225"/>
            <a:chOff x="3152" y="754"/>
            <a:chExt cx="1905" cy="1134"/>
          </a:xfrm>
        </p:grpSpPr>
        <p:sp>
          <p:nvSpPr>
            <p:cNvPr id="35848" name="Line 8"/>
            <p:cNvSpPr>
              <a:spLocks noChangeShapeType="1"/>
            </p:cNvSpPr>
            <p:nvPr/>
          </p:nvSpPr>
          <p:spPr bwMode="auto">
            <a:xfrm>
              <a:off x="4739" y="754"/>
              <a:ext cx="31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49" name="Line 9"/>
            <p:cNvSpPr>
              <a:spLocks noChangeShapeType="1"/>
            </p:cNvSpPr>
            <p:nvPr/>
          </p:nvSpPr>
          <p:spPr bwMode="auto">
            <a:xfrm>
              <a:off x="3152" y="1888"/>
              <a:ext cx="190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50" name="Line 10"/>
            <p:cNvSpPr>
              <a:spLocks noChangeShapeType="1"/>
            </p:cNvSpPr>
            <p:nvPr/>
          </p:nvSpPr>
          <p:spPr bwMode="auto">
            <a:xfrm>
              <a:off x="5057" y="754"/>
              <a:ext cx="0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7899" name="Text Box 11"/>
          <p:cNvSpPr txBox="1">
            <a:spLocks noChangeArrowheads="1"/>
          </p:cNvSpPr>
          <p:nvPr/>
        </p:nvSpPr>
        <p:spPr bwMode="auto">
          <a:xfrm>
            <a:off x="685800" y="609600"/>
            <a:ext cx="468313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lnSpc>
                <a:spcPct val="45000"/>
              </a:lnSpc>
              <a:spcBef>
                <a:spcPct val="50000"/>
              </a:spcBef>
            </a:pPr>
            <a:r>
              <a:rPr kumimoji="1" lang="en-US" altLang="zh-CN" sz="3200" b="1">
                <a:latin typeface="Times New Roman" pitchFamily="18" charset="0"/>
              </a:rPr>
              <a:t>1</a:t>
            </a:r>
          </a:p>
          <a:p>
            <a:pPr>
              <a:lnSpc>
                <a:spcPct val="45000"/>
              </a:lnSpc>
              <a:spcBef>
                <a:spcPct val="50000"/>
              </a:spcBef>
            </a:pPr>
            <a:r>
              <a:rPr kumimoji="1" lang="en-US" altLang="zh-CN" sz="3200" b="1">
                <a:latin typeface="Times New Roman" pitchFamily="18" charset="0"/>
              </a:rPr>
              <a:t>1</a:t>
            </a:r>
          </a:p>
          <a:p>
            <a:pPr>
              <a:lnSpc>
                <a:spcPct val="45000"/>
              </a:lnSpc>
              <a:spcBef>
                <a:spcPct val="50000"/>
              </a:spcBef>
            </a:pPr>
            <a:r>
              <a:rPr kumimoji="1" lang="en-US" altLang="zh-CN" sz="3200" b="1">
                <a:latin typeface="Times New Roman" pitchFamily="18" charset="0"/>
              </a:rPr>
              <a:t>1</a:t>
            </a:r>
          </a:p>
          <a:p>
            <a:pPr>
              <a:lnSpc>
                <a:spcPct val="45000"/>
              </a:lnSpc>
              <a:spcBef>
                <a:spcPct val="50000"/>
              </a:spcBef>
            </a:pPr>
            <a:r>
              <a:rPr kumimoji="1" lang="en-US" altLang="zh-CN" sz="3200" b="1">
                <a:latin typeface="Times New Roman" pitchFamily="18" charset="0"/>
              </a:rPr>
              <a:t>1</a:t>
            </a:r>
          </a:p>
          <a:p>
            <a:pPr>
              <a:lnSpc>
                <a:spcPct val="45000"/>
              </a:lnSpc>
              <a:spcBef>
                <a:spcPct val="50000"/>
              </a:spcBef>
            </a:pPr>
            <a:r>
              <a:rPr kumimoji="1" lang="en-US" altLang="zh-CN" sz="3200" b="1">
                <a:latin typeface="Times New Roman" pitchFamily="18" charset="0"/>
              </a:rPr>
              <a:t>2</a:t>
            </a:r>
          </a:p>
          <a:p>
            <a:pPr>
              <a:lnSpc>
                <a:spcPct val="45000"/>
              </a:lnSpc>
              <a:spcBef>
                <a:spcPct val="50000"/>
              </a:spcBef>
            </a:pPr>
            <a:r>
              <a:rPr kumimoji="1" lang="en-US" altLang="zh-CN" sz="3200" b="1">
                <a:latin typeface="Times New Roman" pitchFamily="18" charset="0"/>
              </a:rPr>
              <a:t>2</a:t>
            </a:r>
          </a:p>
        </p:txBody>
      </p:sp>
      <p:sp>
        <p:nvSpPr>
          <p:cNvPr id="37900" name="Text Box 12"/>
          <p:cNvSpPr txBox="1">
            <a:spLocks noChangeArrowheads="1"/>
          </p:cNvSpPr>
          <p:nvPr/>
        </p:nvSpPr>
        <p:spPr bwMode="auto">
          <a:xfrm>
            <a:off x="0" y="3716338"/>
            <a:ext cx="7956550" cy="173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kumimoji="1" lang="zh-CN" altLang="en-US" sz="2400" b="1">
                <a:latin typeface="Times New Roman" pitchFamily="18" charset="0"/>
              </a:rPr>
              <a:t>内循环</a:t>
            </a:r>
            <a:r>
              <a:rPr kumimoji="1" lang="en-US" altLang="zh-CN" sz="2400" b="1">
                <a:latin typeface="Times New Roman" pitchFamily="18" charset="0"/>
              </a:rPr>
              <a:t>DL1</a:t>
            </a:r>
            <a:r>
              <a:rPr kumimoji="1" lang="zh-CN" altLang="en-US" sz="2400" b="1">
                <a:latin typeface="Times New Roman" pitchFamily="18" charset="0"/>
              </a:rPr>
              <a:t>到指令</a:t>
            </a:r>
            <a:r>
              <a:rPr kumimoji="1" lang="en-US" altLang="zh-CN" sz="2400" b="1">
                <a:latin typeface="Times New Roman" pitchFamily="18" charset="0"/>
              </a:rPr>
              <a:t>DJNZ R1</a:t>
            </a:r>
            <a:r>
              <a:rPr kumimoji="1" lang="zh-CN" altLang="en-US" sz="2400" b="1">
                <a:latin typeface="Times New Roman" pitchFamily="18" charset="0"/>
              </a:rPr>
              <a:t>，</a:t>
            </a:r>
            <a:r>
              <a:rPr kumimoji="1" lang="en-US" altLang="zh-CN" sz="2400" b="1">
                <a:latin typeface="Times New Roman" pitchFamily="18" charset="0"/>
              </a:rPr>
              <a:t>DL1</a:t>
            </a:r>
            <a:r>
              <a:rPr kumimoji="1" lang="zh-CN" altLang="en-US" sz="2400" b="1">
                <a:latin typeface="Times New Roman" pitchFamily="18" charset="0"/>
              </a:rPr>
              <a:t>的计算：</a:t>
            </a:r>
          </a:p>
          <a:p>
            <a:r>
              <a:rPr kumimoji="1" lang="zh-CN" altLang="en-US" sz="2400" b="1">
                <a:latin typeface="Times New Roman" pitchFamily="18" charset="0"/>
              </a:rPr>
              <a:t>             （</a:t>
            </a:r>
            <a:r>
              <a:rPr kumimoji="1" lang="en-US" altLang="zh-CN" sz="2400" b="1">
                <a:latin typeface="Times New Roman" pitchFamily="18" charset="0"/>
              </a:rPr>
              <a:t>1+1+2</a:t>
            </a:r>
            <a:r>
              <a:rPr kumimoji="1" lang="zh-CN" altLang="en-US" sz="2400" b="1">
                <a:latin typeface="Times New Roman" pitchFamily="18" charset="0"/>
              </a:rPr>
              <a:t>）</a:t>
            </a:r>
            <a:r>
              <a:rPr kumimoji="1" lang="en-US" altLang="zh-CN" sz="2400" b="1">
                <a:latin typeface="Times New Roman" pitchFamily="18" charset="0"/>
              </a:rPr>
              <a:t>×2μS×MT=1000μS</a:t>
            </a:r>
          </a:p>
          <a:p>
            <a:r>
              <a:rPr kumimoji="1" lang="en-US" altLang="zh-CN" sz="2400" b="1">
                <a:latin typeface="Times New Roman" pitchFamily="18" charset="0"/>
              </a:rPr>
              <a:t>                               MT=125=7DH</a:t>
            </a:r>
          </a:p>
          <a:p>
            <a:pPr>
              <a:spcBef>
                <a:spcPct val="50000"/>
              </a:spcBef>
            </a:pPr>
            <a:endParaRPr kumimoji="1" lang="en-US" altLang="zh-CN" sz="2400" b="1">
              <a:latin typeface="Times New Roman" pitchFamily="18" charset="0"/>
            </a:endParaRPr>
          </a:p>
        </p:txBody>
      </p:sp>
      <p:sp>
        <p:nvSpPr>
          <p:cNvPr id="37901" name="Text Box 13"/>
          <p:cNvSpPr txBox="1">
            <a:spLocks noChangeArrowheads="1"/>
          </p:cNvSpPr>
          <p:nvPr/>
        </p:nvSpPr>
        <p:spPr bwMode="auto">
          <a:xfrm>
            <a:off x="0" y="4941888"/>
            <a:ext cx="9144000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kumimoji="1" lang="zh-CN" altLang="en-US" sz="2400" b="1">
                <a:latin typeface="Times New Roman" pitchFamily="18" charset="0"/>
              </a:rPr>
              <a:t>将</a:t>
            </a:r>
            <a:r>
              <a:rPr kumimoji="1" lang="en-US" altLang="zh-CN" sz="2400" b="1">
                <a:latin typeface="Times New Roman" pitchFamily="18" charset="0"/>
              </a:rPr>
              <a:t>7DH</a:t>
            </a:r>
            <a:r>
              <a:rPr kumimoji="1" lang="zh-CN" altLang="en-US" sz="2400" b="1">
                <a:latin typeface="Times New Roman" pitchFamily="18" charset="0"/>
              </a:rPr>
              <a:t>代入上面程序的</a:t>
            </a:r>
            <a:r>
              <a:rPr kumimoji="1" lang="en-US" altLang="zh-CN" sz="2400" b="1">
                <a:latin typeface="Times New Roman" pitchFamily="18" charset="0"/>
              </a:rPr>
              <a:t>MT</a:t>
            </a:r>
            <a:r>
              <a:rPr kumimoji="1" lang="zh-CN" altLang="en-US" sz="2400" b="1">
                <a:latin typeface="Times New Roman" pitchFamily="18" charset="0"/>
              </a:rPr>
              <a:t>，计算总的延时时间：</a:t>
            </a:r>
          </a:p>
          <a:p>
            <a:r>
              <a:rPr kumimoji="1" lang="zh-CN" altLang="en-US" sz="2400" b="1">
                <a:latin typeface="Times New Roman" pitchFamily="18" charset="0"/>
              </a:rPr>
              <a:t>              </a:t>
            </a:r>
            <a:r>
              <a:rPr kumimoji="1" lang="en-US" altLang="zh-CN" sz="2400" b="1">
                <a:latin typeface="Times New Roman" pitchFamily="18" charset="0"/>
              </a:rPr>
              <a:t>{1+[1+</a:t>
            </a:r>
            <a:r>
              <a:rPr kumimoji="1" lang="zh-CN" altLang="en-US" sz="2400" b="1">
                <a:latin typeface="Times New Roman" pitchFamily="18" charset="0"/>
              </a:rPr>
              <a:t>（</a:t>
            </a:r>
            <a:r>
              <a:rPr kumimoji="1" lang="en-US" altLang="zh-CN" sz="2400" b="1">
                <a:latin typeface="Times New Roman" pitchFamily="18" charset="0"/>
              </a:rPr>
              <a:t>1+1+2</a:t>
            </a:r>
            <a:r>
              <a:rPr kumimoji="1" lang="zh-CN" altLang="en-US" sz="2400" b="1">
                <a:latin typeface="Times New Roman" pitchFamily="18" charset="0"/>
              </a:rPr>
              <a:t>）</a:t>
            </a:r>
            <a:r>
              <a:rPr kumimoji="1" lang="en-US" altLang="zh-CN" sz="2400" b="1">
                <a:latin typeface="Times New Roman" pitchFamily="18" charset="0"/>
              </a:rPr>
              <a:t>×125+2] × 10}×2μS</a:t>
            </a:r>
          </a:p>
          <a:p>
            <a:r>
              <a:rPr kumimoji="1" lang="en-US" altLang="zh-CN" sz="2400" b="1">
                <a:latin typeface="Times New Roman" pitchFamily="18" charset="0"/>
              </a:rPr>
              <a:t>                   =10062μS=10.062mS</a:t>
            </a:r>
          </a:p>
          <a:p>
            <a:pPr>
              <a:spcBef>
                <a:spcPct val="50000"/>
              </a:spcBef>
            </a:pPr>
            <a:endParaRPr kumimoji="1" lang="en-US" altLang="zh-CN" sz="2400" b="1">
              <a:latin typeface="Times New Roman" pitchFamily="18" charset="0"/>
            </a:endParaRPr>
          </a:p>
        </p:txBody>
      </p:sp>
      <p:sp>
        <p:nvSpPr>
          <p:cNvPr id="37902" name="Text Box 14"/>
          <p:cNvSpPr txBox="1">
            <a:spLocks noChangeArrowheads="1"/>
          </p:cNvSpPr>
          <p:nvPr/>
        </p:nvSpPr>
        <p:spPr bwMode="auto">
          <a:xfrm>
            <a:off x="395288" y="6308725"/>
            <a:ext cx="7993062" cy="93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</a:pPr>
            <a:r>
              <a:rPr kumimoji="1" lang="zh-CN" altLang="en-US" sz="2400" b="1">
                <a:latin typeface="Times New Roman" pitchFamily="18" charset="0"/>
              </a:rPr>
              <a:t>若需要延时更长时间，可以采用多重循环。</a:t>
            </a:r>
          </a:p>
          <a:p>
            <a:pPr>
              <a:spcBef>
                <a:spcPct val="50000"/>
              </a:spcBef>
            </a:pPr>
            <a:endParaRPr kumimoji="1" lang="en-US" altLang="zh-CN" sz="2400" b="1">
              <a:latin typeface="Times New Roman" pitchFamily="18" charset="0"/>
            </a:endParaRPr>
          </a:p>
        </p:txBody>
      </p:sp>
      <p:sp>
        <p:nvSpPr>
          <p:cNvPr id="37903" name="Text Box 15"/>
          <p:cNvSpPr txBox="1">
            <a:spLocks noChangeArrowheads="1"/>
          </p:cNvSpPr>
          <p:nvPr/>
        </p:nvSpPr>
        <p:spPr bwMode="auto">
          <a:xfrm>
            <a:off x="0" y="0"/>
            <a:ext cx="3167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itchFamily="18" charset="0"/>
              </a:rPr>
              <a:t>机器周期数</a:t>
            </a:r>
          </a:p>
        </p:txBody>
      </p:sp>
      <p:sp>
        <p:nvSpPr>
          <p:cNvPr id="37904" name="Text Box 16"/>
          <p:cNvSpPr txBox="1">
            <a:spLocks noChangeArrowheads="1"/>
          </p:cNvSpPr>
          <p:nvPr/>
        </p:nvSpPr>
        <p:spPr bwMode="auto">
          <a:xfrm>
            <a:off x="6804025" y="1916113"/>
            <a:ext cx="649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itchFamily="18" charset="0"/>
              </a:rPr>
              <a:t>内</a:t>
            </a:r>
          </a:p>
        </p:txBody>
      </p:sp>
      <p:sp>
        <p:nvSpPr>
          <p:cNvPr id="37905" name="Text Box 17"/>
          <p:cNvSpPr txBox="1">
            <a:spLocks noChangeArrowheads="1"/>
          </p:cNvSpPr>
          <p:nvPr/>
        </p:nvSpPr>
        <p:spPr bwMode="auto">
          <a:xfrm>
            <a:off x="8101013" y="1844675"/>
            <a:ext cx="504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itchFamily="18" charset="0"/>
              </a:rPr>
              <a:t>外</a:t>
            </a: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3A9B9028-0BDA-4B6C-A08B-396CB9B4008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14579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8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8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8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8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8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8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8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58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8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8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5842" grpId="0" build="p"/>
      <p:bldP spid="37899" grpId="0"/>
      <p:bldP spid="37900" grpId="0"/>
      <p:bldP spid="37901" grpId="0"/>
      <p:bldP spid="37902" grpId="0"/>
      <p:bldP spid="37903" grpId="0"/>
      <p:bldP spid="37904" grpId="0"/>
      <p:bldP spid="3790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539750" y="1916113"/>
            <a:ext cx="8207375" cy="4114800"/>
          </a:xfrm>
        </p:spPr>
        <p:txBody>
          <a:bodyPr/>
          <a:lstStyle/>
          <a:p>
            <a:pPr>
              <a:lnSpc>
                <a:spcPct val="120000"/>
              </a:lnSpc>
              <a:buFontTx/>
              <a:buNone/>
            </a:pP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         MCS-51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单片机有着优异的位逻辑功能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,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可以方便实现各种复杂的逻辑运算。用软件替代硬件可大大节省硬件成本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,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但比硬件要多花运算时间。</a:t>
            </a:r>
          </a:p>
          <a:p>
            <a:pPr>
              <a:buFontTx/>
              <a:buNone/>
            </a:pPr>
            <a:r>
              <a:rPr lang="zh-CN" altLang="en-US" b="1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</a:t>
            </a:r>
            <a:r>
              <a:rPr lang="en-US" altLang="zh-CN" b="1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3-14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  <a:p>
            <a:pPr>
              <a:buFontTx/>
              <a:buNone/>
            </a:pP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编写程序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,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以实现图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3-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７中的逻辑运算电路。</a:t>
            </a:r>
          </a:p>
          <a:p>
            <a:pPr>
              <a:buFontTx/>
              <a:buNone/>
            </a:pPr>
            <a:endParaRPr lang="en-US" altLang="zh-CN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3011" name="Text Box 3"/>
          <p:cNvSpPr txBox="1">
            <a:spLocks noChangeArrowheads="1"/>
          </p:cNvSpPr>
          <p:nvPr/>
        </p:nvSpPr>
        <p:spPr bwMode="auto">
          <a:xfrm>
            <a:off x="900113" y="692150"/>
            <a:ext cx="662463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kumimoji="1" lang="en-US" altLang="zh-CN" sz="3600" b="1">
                <a:solidFill>
                  <a:srgbClr val="0000FF"/>
                </a:solidFill>
                <a:latin typeface="Times New Roman" pitchFamily="18" charset="0"/>
              </a:rPr>
              <a:t>3.6    </a:t>
            </a:r>
            <a:r>
              <a:rPr kumimoji="1" lang="zh-CN" altLang="en-US" sz="3600" b="1">
                <a:solidFill>
                  <a:srgbClr val="0000FF"/>
                </a:solidFill>
                <a:latin typeface="Times New Roman" pitchFamily="18" charset="0"/>
              </a:rPr>
              <a:t>位操作程序设计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A4277853-F481-4EE8-B024-B4A0680B5B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advTm="2531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034" name="Object 2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755650" y="260350"/>
          <a:ext cx="7200900" cy="381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0" name="Visio" r:id="rId5" imgW="2982234" imgH="1601149" progId="Visio.Drawing.6">
                  <p:embed/>
                </p:oleObj>
              </mc:Choice>
              <mc:Fallback>
                <p:oleObj name="Visio" r:id="rId5" imgW="2982234" imgH="1601149" progId="Visio.Drawing.6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260350"/>
                        <a:ext cx="7200900" cy="3816350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 w="57150" cmpd="sng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5" name="Text Box 3"/>
          <p:cNvSpPr txBox="1">
            <a:spLocks noChangeArrowheads="1"/>
          </p:cNvSpPr>
          <p:nvPr/>
        </p:nvSpPr>
        <p:spPr bwMode="auto">
          <a:xfrm>
            <a:off x="228600" y="4419600"/>
            <a:ext cx="8497888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lnSpc>
                <a:spcPct val="110000"/>
              </a:lnSpc>
              <a:spcBef>
                <a:spcPct val="20000"/>
              </a:spcBef>
            </a:pPr>
            <a:r>
              <a:rPr kumimoji="1" lang="en-US" altLang="zh-CN" sz="3600" b="1">
                <a:solidFill>
                  <a:schemeClr val="bg1"/>
                </a:solidFill>
                <a:latin typeface="Times New Roman" pitchFamily="18" charset="0"/>
              </a:rPr>
              <a:t>      </a:t>
            </a:r>
            <a:r>
              <a:rPr kumimoji="1" lang="zh-CN" altLang="en-US" sz="2800" b="1">
                <a:latin typeface="Times New Roman" pitchFamily="18" charset="0"/>
              </a:rPr>
              <a:t>其中</a:t>
            </a:r>
            <a:r>
              <a:rPr kumimoji="1" lang="en-US" altLang="zh-CN" sz="2800" b="1">
                <a:latin typeface="Times New Roman" pitchFamily="18" charset="0"/>
              </a:rPr>
              <a:t>P1.1</a:t>
            </a:r>
            <a:r>
              <a:rPr kumimoji="1" lang="zh-CN" altLang="en-US" sz="2800" b="1">
                <a:latin typeface="Times New Roman" pitchFamily="18" charset="0"/>
              </a:rPr>
              <a:t>和</a:t>
            </a:r>
            <a:r>
              <a:rPr kumimoji="1" lang="en-US" altLang="zh-CN" sz="2800" b="1">
                <a:latin typeface="Times New Roman" pitchFamily="18" charset="0"/>
              </a:rPr>
              <a:t>P2.2</a:t>
            </a:r>
            <a:r>
              <a:rPr kumimoji="1" lang="zh-CN" altLang="en-US" sz="2800" b="1">
                <a:latin typeface="Times New Roman" pitchFamily="18" charset="0"/>
              </a:rPr>
              <a:t>分别是端口线上的信息</a:t>
            </a:r>
            <a:r>
              <a:rPr kumimoji="1" lang="en-US" altLang="zh-CN" sz="2800" b="1">
                <a:latin typeface="Times New Roman" pitchFamily="18" charset="0"/>
              </a:rPr>
              <a:t>,TF0</a:t>
            </a:r>
            <a:r>
              <a:rPr kumimoji="1" lang="zh-CN" altLang="en-US" sz="2800" b="1">
                <a:latin typeface="Times New Roman" pitchFamily="18" charset="0"/>
              </a:rPr>
              <a:t>和</a:t>
            </a:r>
            <a:r>
              <a:rPr kumimoji="1" lang="en-US" altLang="zh-CN" sz="2800" b="1">
                <a:latin typeface="Times New Roman" pitchFamily="18" charset="0"/>
              </a:rPr>
              <a:t>IE1</a:t>
            </a:r>
            <a:r>
              <a:rPr kumimoji="1" lang="zh-CN" altLang="en-US" sz="2800" b="1">
                <a:latin typeface="Times New Roman" pitchFamily="18" charset="0"/>
              </a:rPr>
              <a:t>分别是定时器定时溢出标志和外部中请求标志</a:t>
            </a:r>
            <a:r>
              <a:rPr kumimoji="1" lang="en-US" altLang="zh-CN" sz="2800" b="1">
                <a:latin typeface="Times New Roman" pitchFamily="18" charset="0"/>
              </a:rPr>
              <a:t>, 25H</a:t>
            </a:r>
            <a:r>
              <a:rPr kumimoji="1" lang="zh-CN" altLang="en-US" sz="2800" b="1">
                <a:latin typeface="Times New Roman" pitchFamily="18" charset="0"/>
              </a:rPr>
              <a:t>和</a:t>
            </a:r>
            <a:r>
              <a:rPr kumimoji="1" lang="en-US" altLang="zh-CN" sz="2800" b="1">
                <a:latin typeface="Times New Roman" pitchFamily="18" charset="0"/>
              </a:rPr>
              <a:t>26H</a:t>
            </a:r>
            <a:r>
              <a:rPr kumimoji="1" lang="zh-CN" altLang="en-US" sz="2800" b="1">
                <a:latin typeface="Times New Roman" pitchFamily="18" charset="0"/>
              </a:rPr>
              <a:t>分别是两个位地址</a:t>
            </a:r>
            <a:r>
              <a:rPr kumimoji="1" lang="en-US" altLang="zh-CN" sz="2800" b="1">
                <a:latin typeface="Times New Roman" pitchFamily="18" charset="0"/>
              </a:rPr>
              <a:t>, </a:t>
            </a:r>
            <a:r>
              <a:rPr kumimoji="1" lang="zh-CN" altLang="en-US" sz="2800" b="1">
                <a:latin typeface="Times New Roman" pitchFamily="18" charset="0"/>
              </a:rPr>
              <a:t>运算结果由端口线</a:t>
            </a:r>
            <a:r>
              <a:rPr kumimoji="1" lang="en-US" altLang="zh-CN" sz="2800" b="1">
                <a:latin typeface="Times New Roman" pitchFamily="18" charset="0"/>
              </a:rPr>
              <a:t>P1.3</a:t>
            </a:r>
            <a:r>
              <a:rPr kumimoji="1" lang="zh-CN" altLang="en-US" sz="2800" b="1">
                <a:latin typeface="Times New Roman" pitchFamily="18" charset="0"/>
              </a:rPr>
              <a:t>输出。</a:t>
            </a:r>
            <a:r>
              <a:rPr kumimoji="1" lang="zh-CN" altLang="en-US" sz="3600" b="1">
                <a:latin typeface="Times New Roman" pitchFamily="18" charset="0"/>
              </a:rPr>
              <a:t>    </a:t>
            </a:r>
          </a:p>
        </p:txBody>
      </p:sp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2268538" y="3573463"/>
            <a:ext cx="5832475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</a:rPr>
              <a:t>图</a:t>
            </a:r>
            <a:r>
              <a:rPr kumimoji="1" lang="en-US" altLang="zh-CN" sz="2400" b="1">
                <a:solidFill>
                  <a:srgbClr val="0000FF"/>
                </a:solidFill>
                <a:latin typeface="Times New Roman" pitchFamily="18" charset="0"/>
              </a:rPr>
              <a:t>3-7  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</a:rPr>
              <a:t>硬件逻辑运算电路</a:t>
            </a:r>
          </a:p>
          <a:p>
            <a:pPr>
              <a:spcBef>
                <a:spcPct val="50000"/>
              </a:spcBef>
            </a:pPr>
            <a:endParaRPr kumimoji="1" lang="en-US" altLang="zh-CN" sz="2400">
              <a:solidFill>
                <a:srgbClr val="0000FF"/>
              </a:solidFill>
              <a:latin typeface="Times New Roman" pitchFamily="18" charset="0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A08A6FD5-3066-4F6A-8121-3CD32243174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advTm="6403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228600"/>
            <a:ext cx="7994848" cy="6119813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程序如下：</a:t>
            </a:r>
          </a:p>
          <a:p>
            <a:pPr>
              <a:buFontTx/>
              <a:buNone/>
            </a:pP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START:MOV C,P2.2</a:t>
            </a:r>
          </a:p>
          <a:p>
            <a:pPr>
              <a:buFontTx/>
              <a:buNone/>
            </a:pP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ORL C,TF0</a:t>
            </a:r>
          </a:p>
          <a:p>
            <a:pPr>
              <a:buFontTx/>
              <a:buNone/>
            </a:pP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ANL C,P1.1</a:t>
            </a:r>
          </a:p>
          <a:p>
            <a:pPr>
              <a:buFontTx/>
              <a:buNone/>
            </a:pP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MOV </a:t>
            </a:r>
            <a:r>
              <a:rPr lang="en-US" altLang="zh-CN" b="1" dirty="0"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F0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,C           </a:t>
            </a:r>
            <a:r>
              <a:rPr lang="en-US" altLang="zh-CN" sz="2000" b="1" kern="1200" dirty="0">
                <a:solidFill>
                  <a:srgbClr val="FF3399"/>
                </a:solidFill>
                <a:latin typeface="Arial" charset="0"/>
                <a:ea typeface="宋体" pitchFamily="2" charset="-122"/>
              </a:rPr>
              <a:t>;F0=(P2.2+TF0)&amp;P1.1</a:t>
            </a:r>
          </a:p>
          <a:p>
            <a:pPr>
              <a:buFontTx/>
              <a:buNone/>
            </a:pP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MOV C,IE1</a:t>
            </a:r>
          </a:p>
          <a:p>
            <a:pPr>
              <a:buFontTx/>
              <a:buNone/>
            </a:pP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ORL C,/25H  </a:t>
            </a:r>
          </a:p>
          <a:p>
            <a:pPr>
              <a:buFontTx/>
              <a:buNone/>
            </a:pP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ANL C,</a:t>
            </a:r>
            <a:r>
              <a:rPr lang="en-US" altLang="zh-CN" b="1" dirty="0"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F0</a:t>
            </a:r>
          </a:p>
          <a:p>
            <a:pPr>
              <a:buFontTx/>
              <a:buNone/>
            </a:pP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ANL C,/26H</a:t>
            </a:r>
          </a:p>
          <a:p>
            <a:pPr>
              <a:buFontTx/>
              <a:buNone/>
            </a:pP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MOV P1.3,C</a:t>
            </a:r>
          </a:p>
          <a:p>
            <a:pPr>
              <a:buFontTx/>
              <a:buNone/>
            </a:pP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SJMP $</a:t>
            </a:r>
          </a:p>
        </p:txBody>
      </p:sp>
      <p:sp>
        <p:nvSpPr>
          <p:cNvPr id="45059" name="Text Box 3"/>
          <p:cNvSpPr txBox="1">
            <a:spLocks noChangeArrowheads="1"/>
          </p:cNvSpPr>
          <p:nvPr/>
        </p:nvSpPr>
        <p:spPr bwMode="auto">
          <a:xfrm>
            <a:off x="5503749" y="3072291"/>
            <a:ext cx="302433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 dirty="0">
                <a:solidFill>
                  <a:srgbClr val="FF3399"/>
                </a:solidFill>
              </a:rPr>
              <a:t>;F0</a:t>
            </a:r>
            <a:r>
              <a:rPr lang="zh-CN" altLang="en-US" sz="2000" b="1" dirty="0">
                <a:solidFill>
                  <a:srgbClr val="FF3399"/>
                </a:solidFill>
              </a:rPr>
              <a:t>为中间临时存放位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A258DCFC-793D-4085-BB82-28C6C92814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advTm="4289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-228600" y="981075"/>
            <a:ext cx="9372600" cy="3311525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</a:t>
            </a: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子程序通过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ACALL</a:t>
            </a: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和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LCALL</a:t>
            </a: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两条指令调用，必须以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RET</a:t>
            </a: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指令结尾。</a:t>
            </a:r>
          </a:p>
          <a:p>
            <a:pPr>
              <a:buFontTx/>
              <a:buNone/>
            </a:pP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子程序结构节省存储单元，使程序简短、清晰，是程序设计的重要技巧之一。</a:t>
            </a:r>
          </a:p>
          <a:p>
            <a:pPr>
              <a:buFontTx/>
              <a:buNone/>
            </a:pPr>
            <a:endParaRPr lang="zh-CN" altLang="en-US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在调用子程序时，有以下几点应注意：</a:t>
            </a:r>
          </a:p>
          <a:p>
            <a:pPr>
              <a:buFontTx/>
              <a:buNone/>
            </a:pPr>
            <a:endParaRPr lang="en-US" altLang="zh-CN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8131" name="Text Box 3"/>
          <p:cNvSpPr txBox="1">
            <a:spLocks noChangeArrowheads="1"/>
          </p:cNvSpPr>
          <p:nvPr/>
        </p:nvSpPr>
        <p:spPr bwMode="auto">
          <a:xfrm>
            <a:off x="917407" y="0"/>
            <a:ext cx="619283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3.7 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子程序设计</a:t>
            </a:r>
          </a:p>
        </p:txBody>
      </p:sp>
      <p:sp>
        <p:nvSpPr>
          <p:cNvPr id="48133" name="Rectangle 2"/>
          <p:cNvSpPr>
            <a:spLocks noChangeArrowheads="1"/>
          </p:cNvSpPr>
          <p:nvPr/>
        </p:nvSpPr>
        <p:spPr bwMode="auto">
          <a:xfrm>
            <a:off x="179388" y="4508500"/>
            <a:ext cx="9396412" cy="206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CN" sz="3200" b="1">
                <a:effectLst>
                  <a:outerShdw blurRad="38100" dist="38100" dir="2700000" algn="tl">
                    <a:srgbClr val="C0C0C0"/>
                  </a:outerShdw>
                </a:effectLst>
              </a:rPr>
              <a:t>  1</a:t>
            </a:r>
            <a:r>
              <a:rPr lang="zh-CN" altLang="en-US" sz="3200" b="1">
                <a:effectLst>
                  <a:outerShdw blurRad="38100" dist="38100" dir="2700000" algn="tl">
                    <a:srgbClr val="C0C0C0"/>
                  </a:outerShdw>
                </a:effectLst>
              </a:rPr>
              <a:t>）保护现场。</a:t>
            </a:r>
          </a:p>
          <a:p>
            <a:pPr marL="342900" indent="-342900">
              <a:spcBef>
                <a:spcPct val="20000"/>
              </a:spcBef>
            </a:pPr>
            <a:r>
              <a:rPr lang="zh-CN" altLang="en-US" sz="3200" b="1"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r>
              <a:rPr lang="en-US" altLang="zh-CN" sz="3200" b="1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zh-CN" altLang="en-US" sz="3200" b="1">
                <a:effectLst>
                  <a:outerShdw blurRad="38100" dist="38100" dir="2700000" algn="tl">
                    <a:srgbClr val="C0C0C0"/>
                  </a:outerShdw>
                </a:effectLst>
              </a:rPr>
              <a:t>）设置入口参数和出口参数。</a:t>
            </a:r>
          </a:p>
          <a:p>
            <a:pPr marL="342900" indent="-342900">
              <a:spcBef>
                <a:spcPct val="20000"/>
              </a:spcBef>
            </a:pPr>
            <a:r>
              <a:rPr lang="zh-CN" altLang="en-US" sz="3200" b="1"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r>
              <a:rPr lang="en-US" altLang="zh-CN" sz="3200" b="1"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  <a:r>
              <a:rPr lang="zh-CN" altLang="en-US" sz="3200" b="1">
                <a:effectLst>
                  <a:outerShdw blurRad="38100" dist="38100" dir="2700000" algn="tl">
                    <a:srgbClr val="C0C0C0"/>
                  </a:outerShdw>
                </a:effectLst>
              </a:rPr>
              <a:t>）子程序可以嵌套。</a:t>
            </a:r>
          </a:p>
          <a:p>
            <a:pPr marL="342900" indent="-342900">
              <a:spcBef>
                <a:spcPct val="20000"/>
              </a:spcBef>
            </a:pPr>
            <a:endParaRPr lang="en-US" altLang="zh-CN" sz="3200" b="1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40581F66-6F1A-4BD7-8AE7-77DC7C3487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advTm="3469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457200"/>
            <a:ext cx="8686800" cy="5995988"/>
          </a:xfrm>
        </p:spPr>
        <p:txBody>
          <a:bodyPr/>
          <a:lstStyle/>
          <a:p>
            <a:pPr algn="just">
              <a:lnSpc>
                <a:spcPct val="115000"/>
              </a:lnSpc>
              <a:buFontTx/>
              <a:buNone/>
            </a:pP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         51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单片机的目标程序有两种格式：  </a:t>
            </a:r>
          </a:p>
          <a:p>
            <a:pPr algn="just">
              <a:lnSpc>
                <a:spcPct val="115000"/>
              </a:lnSpc>
              <a:buFontTx/>
              <a:buNone/>
            </a:pP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    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.BIN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文件和 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·HEX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文件，</a:t>
            </a:r>
          </a:p>
          <a:p>
            <a:pPr algn="just">
              <a:lnSpc>
                <a:spcPct val="115000"/>
              </a:lnSpc>
            </a:pP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.BIN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文件是由编译器生成的二进制文件，是程序的机器码。 </a:t>
            </a:r>
          </a:p>
          <a:p>
            <a:pPr algn="just">
              <a:lnSpc>
                <a:spcPct val="115000"/>
              </a:lnSpc>
            </a:pP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·HEX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文件是用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ASCII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码来存储，显示打印较方便。</a:t>
            </a:r>
          </a:p>
          <a:p>
            <a:pPr algn="just">
              <a:lnSpc>
                <a:spcPct val="115000"/>
              </a:lnSpc>
              <a:buFontTx/>
              <a:buNone/>
            </a:pP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两种语言的操作过程见图  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3-1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。</a:t>
            </a:r>
          </a:p>
          <a:p>
            <a:pPr>
              <a:lnSpc>
                <a:spcPct val="115000"/>
              </a:lnSpc>
              <a:buFontTx/>
              <a:buNone/>
            </a:pPr>
            <a:endParaRPr lang="en-US" altLang="zh-CN" b="1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89863D67-C72B-4C66-9840-F9D16F5ADF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advTm="2727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kumimoji="1" lang="zh-CN" altLang="zh-CN" sz="2400">
              <a:latin typeface="Times New Roman" pitchFamily="18" charset="0"/>
            </a:endParaRPr>
          </a:p>
        </p:txBody>
      </p:sp>
      <p:sp>
        <p:nvSpPr>
          <p:cNvPr id="50180" name="Text Box 4"/>
          <p:cNvSpPr txBox="1">
            <a:spLocks noChangeArrowheads="1"/>
          </p:cNvSpPr>
          <p:nvPr/>
        </p:nvSpPr>
        <p:spPr bwMode="auto">
          <a:xfrm>
            <a:off x="0" y="692150"/>
            <a:ext cx="9144000" cy="4031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kumimoji="1" lang="zh-CN" altLang="en-US" sz="3200" b="1" dirty="0">
                <a:latin typeface="Times New Roman" pitchFamily="18" charset="0"/>
              </a:rPr>
              <a:t>例</a:t>
            </a:r>
            <a:r>
              <a:rPr kumimoji="1" lang="en-US" altLang="zh-CN" sz="3200" b="1" dirty="0">
                <a:latin typeface="Times New Roman" pitchFamily="18" charset="0"/>
              </a:rPr>
              <a:t>3-16</a:t>
            </a:r>
            <a:r>
              <a:rPr kumimoji="1" lang="zh-CN" altLang="en-US" sz="3200" b="1" dirty="0">
                <a:latin typeface="Times New Roman" pitchFamily="18" charset="0"/>
              </a:rPr>
              <a:t> </a:t>
            </a:r>
          </a:p>
          <a:p>
            <a:r>
              <a:rPr kumimoji="1" lang="zh-CN" altLang="en-US" sz="3200" b="1" dirty="0">
                <a:latin typeface="Times New Roman" pitchFamily="18" charset="0"/>
              </a:rPr>
              <a:t>      用程序实现 </a:t>
            </a:r>
            <a:r>
              <a:rPr kumimoji="1" lang="en-US" altLang="zh-CN" sz="3200" b="1" dirty="0">
                <a:latin typeface="Times New Roman" pitchFamily="18" charset="0"/>
              </a:rPr>
              <a:t>c = a</a:t>
            </a:r>
            <a:r>
              <a:rPr kumimoji="1" lang="en-US" altLang="zh-CN" sz="3200" b="1" baseline="30000" dirty="0">
                <a:latin typeface="Times New Roman" pitchFamily="18" charset="0"/>
              </a:rPr>
              <a:t>2 </a:t>
            </a:r>
            <a:r>
              <a:rPr kumimoji="1" lang="en-US" altLang="zh-CN" sz="3200" b="1" dirty="0">
                <a:latin typeface="Times New Roman" pitchFamily="18" charset="0"/>
              </a:rPr>
              <a:t>+ b</a:t>
            </a:r>
            <a:r>
              <a:rPr kumimoji="1" lang="en-US" altLang="zh-CN" sz="3200" b="1" baseline="30000" dirty="0">
                <a:latin typeface="Times New Roman" pitchFamily="18" charset="0"/>
              </a:rPr>
              <a:t>2</a:t>
            </a:r>
            <a:r>
              <a:rPr kumimoji="1" lang="zh-CN" altLang="en-US" sz="3200" b="1" dirty="0">
                <a:latin typeface="Times New Roman" pitchFamily="18" charset="0"/>
              </a:rPr>
              <a:t>，设</a:t>
            </a:r>
            <a:r>
              <a:rPr kumimoji="1" lang="en-US" altLang="zh-CN" sz="3200" b="1" dirty="0" err="1">
                <a:latin typeface="Times New Roman" pitchFamily="18" charset="0"/>
              </a:rPr>
              <a:t>a,b</a:t>
            </a:r>
            <a:r>
              <a:rPr kumimoji="1" lang="zh-CN" altLang="en-US" sz="3200" b="1" dirty="0">
                <a:latin typeface="Times New Roman" pitchFamily="18" charset="0"/>
              </a:rPr>
              <a:t>均小于</a:t>
            </a:r>
            <a:r>
              <a:rPr kumimoji="1" lang="en-US" altLang="zh-CN" sz="3200" b="1" dirty="0">
                <a:latin typeface="Times New Roman" pitchFamily="18" charset="0"/>
              </a:rPr>
              <a:t>10</a:t>
            </a:r>
            <a:r>
              <a:rPr kumimoji="1" lang="zh-CN" altLang="en-US" sz="3200" b="1" dirty="0">
                <a:latin typeface="Times New Roman" pitchFamily="18" charset="0"/>
              </a:rPr>
              <a:t>。</a:t>
            </a:r>
            <a:r>
              <a:rPr kumimoji="1" lang="en-US" altLang="zh-CN" sz="3200" b="1" dirty="0">
                <a:latin typeface="Times New Roman" pitchFamily="18" charset="0"/>
              </a:rPr>
              <a:t>a</a:t>
            </a:r>
            <a:r>
              <a:rPr kumimoji="1" lang="zh-CN" altLang="en-US" sz="3200" b="1" dirty="0">
                <a:latin typeface="Times New Roman" pitchFamily="18" charset="0"/>
              </a:rPr>
              <a:t>存放在</a:t>
            </a:r>
            <a:r>
              <a:rPr kumimoji="1" lang="en-US" altLang="zh-CN" sz="3200" b="1" dirty="0">
                <a:latin typeface="Times New Roman" pitchFamily="18" charset="0"/>
              </a:rPr>
              <a:t>31H</a:t>
            </a:r>
            <a:r>
              <a:rPr kumimoji="1" lang="zh-CN" altLang="en-US" sz="3200" b="1" dirty="0">
                <a:latin typeface="Times New Roman" pitchFamily="18" charset="0"/>
              </a:rPr>
              <a:t>单元，</a:t>
            </a:r>
            <a:r>
              <a:rPr kumimoji="1" lang="en-US" altLang="zh-CN" sz="3200" b="1" dirty="0">
                <a:latin typeface="Times New Roman" pitchFamily="18" charset="0"/>
              </a:rPr>
              <a:t>b</a:t>
            </a:r>
            <a:r>
              <a:rPr kumimoji="1" lang="zh-CN" altLang="en-US" sz="3200" b="1" dirty="0">
                <a:latin typeface="Times New Roman" pitchFamily="18" charset="0"/>
              </a:rPr>
              <a:t>存放在</a:t>
            </a:r>
            <a:r>
              <a:rPr kumimoji="1" lang="en-US" altLang="zh-CN" sz="3200" b="1" dirty="0">
                <a:latin typeface="Times New Roman" pitchFamily="18" charset="0"/>
              </a:rPr>
              <a:t>32H</a:t>
            </a:r>
            <a:r>
              <a:rPr kumimoji="1" lang="zh-CN" altLang="en-US" sz="3200" b="1" dirty="0">
                <a:latin typeface="Times New Roman" pitchFamily="18" charset="0"/>
              </a:rPr>
              <a:t>单元，把 </a:t>
            </a:r>
            <a:r>
              <a:rPr kumimoji="1" lang="en-US" altLang="zh-CN" sz="3200" b="1" dirty="0">
                <a:latin typeface="Times New Roman" pitchFamily="18" charset="0"/>
              </a:rPr>
              <a:t>c </a:t>
            </a:r>
            <a:r>
              <a:rPr kumimoji="1" lang="zh-CN" altLang="en-US" sz="3200" b="1" dirty="0">
                <a:latin typeface="Times New Roman" pitchFamily="18" charset="0"/>
              </a:rPr>
              <a:t>存入</a:t>
            </a:r>
            <a:r>
              <a:rPr kumimoji="1" lang="en-US" altLang="zh-CN" sz="3200" b="1" dirty="0">
                <a:latin typeface="Times New Roman" pitchFamily="18" charset="0"/>
              </a:rPr>
              <a:t>34H</a:t>
            </a:r>
            <a:r>
              <a:rPr kumimoji="1" lang="zh-CN" altLang="en-US" sz="3200" b="1" dirty="0">
                <a:latin typeface="Times New Roman" pitchFamily="18" charset="0"/>
              </a:rPr>
              <a:t>和</a:t>
            </a:r>
            <a:r>
              <a:rPr kumimoji="1" lang="en-US" altLang="zh-CN" sz="3200" b="1" dirty="0">
                <a:latin typeface="Times New Roman" pitchFamily="18" charset="0"/>
              </a:rPr>
              <a:t>33H</a:t>
            </a:r>
            <a:r>
              <a:rPr kumimoji="1" lang="zh-CN" altLang="en-US" sz="3200" b="1" dirty="0">
                <a:latin typeface="Times New Roman" pitchFamily="18" charset="0"/>
              </a:rPr>
              <a:t>单元。（和要求为</a:t>
            </a:r>
            <a:r>
              <a:rPr kumimoji="1" lang="en-US" altLang="zh-CN" sz="3200" b="1" dirty="0">
                <a:latin typeface="Times New Roman" pitchFamily="18" charset="0"/>
              </a:rPr>
              <a:t>BCD</a:t>
            </a:r>
            <a:r>
              <a:rPr kumimoji="1" lang="zh-CN" altLang="en-US" sz="3200" b="1" dirty="0">
                <a:latin typeface="Times New Roman" pitchFamily="18" charset="0"/>
              </a:rPr>
              <a:t>码）。</a:t>
            </a:r>
          </a:p>
          <a:p>
            <a:endParaRPr kumimoji="1" lang="zh-CN" altLang="en-US" sz="3200" b="1" dirty="0">
              <a:latin typeface="Times New Roman" pitchFamily="18" charset="0"/>
            </a:endParaRPr>
          </a:p>
          <a:p>
            <a:r>
              <a:rPr kumimoji="1" lang="zh-CN" altLang="en-US" sz="3200" b="1" dirty="0">
                <a:latin typeface="Times New Roman" pitchFamily="18" charset="0"/>
              </a:rPr>
              <a:t>     </a:t>
            </a:r>
            <a:r>
              <a:rPr kumimoji="1" lang="zh-CN" altLang="en-US" sz="3200" b="1" dirty="0">
                <a:solidFill>
                  <a:srgbClr val="0000FF"/>
                </a:solidFill>
                <a:latin typeface="Times New Roman" pitchFamily="18" charset="0"/>
              </a:rPr>
              <a:t>分析</a:t>
            </a:r>
            <a:r>
              <a:rPr kumimoji="1" lang="zh-CN" altLang="en-US" sz="3200" b="1" dirty="0">
                <a:latin typeface="Times New Roman" pitchFamily="18" charset="0"/>
              </a:rPr>
              <a:t>：因该算式两次用到平方值，所以在程序中采用把求平方编为子程序的方法。求平方采用查表法 </a:t>
            </a:r>
            <a:r>
              <a:rPr kumimoji="1" lang="en-US" altLang="zh-CN" sz="3200" b="1" dirty="0">
                <a:latin typeface="Times New Roman" pitchFamily="18" charset="0"/>
              </a:rPr>
              <a:t>, </a:t>
            </a:r>
            <a:r>
              <a:rPr kumimoji="1" lang="zh-CN" altLang="en-US" sz="3200" b="1" dirty="0">
                <a:latin typeface="Times New Roman" pitchFamily="18" charset="0"/>
              </a:rPr>
              <a:t>主程序和子程序编写如下：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2E306CCC-4C10-439C-8288-D334FEFC614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4223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018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" y="0"/>
            <a:ext cx="4283960" cy="68580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主程序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：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ORG  0000H                     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MOV  SP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#3FH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MOV A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31H       ; 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取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LCALL SQR        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; 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求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方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MOV R1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MOV A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32H       ; 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取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LCALL SQR         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; 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求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方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ADD A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R1          ; 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求和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DA A                     ; 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调整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MOV 33H</a:t>
            </a:r>
            <a:r>
              <a:rPr lang="zh-CN" altLang="en-US" sz="2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altLang="zh-CN" sz="2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  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MOV A</a:t>
            </a:r>
            <a:r>
              <a:rPr lang="zh-CN" altLang="en-US" sz="2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altLang="zh-CN" sz="2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#0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ADDC A</a:t>
            </a:r>
            <a:r>
              <a:rPr lang="zh-CN" altLang="en-US" sz="2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，＃</a:t>
            </a:r>
            <a:r>
              <a:rPr lang="en-US" altLang="zh-CN" sz="2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0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MOV 34H</a:t>
            </a:r>
            <a:r>
              <a:rPr lang="zh-CN" altLang="en-US" sz="2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altLang="zh-CN" sz="2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SJMP $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114800" y="71438"/>
            <a:ext cx="5029200" cy="6858000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子程序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：   </a:t>
            </a:r>
          </a:p>
          <a:p>
            <a:pPr>
              <a:buFontTx/>
              <a:buNone/>
            </a:pP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ORG 0030H</a:t>
            </a:r>
          </a:p>
          <a:p>
            <a:pPr>
              <a:buFontTx/>
              <a:buNone/>
            </a:pPr>
            <a:r>
              <a:rPr lang="en-US" altLang="zh-CN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SQR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：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INC A         </a:t>
            </a:r>
          </a:p>
          <a:p>
            <a:pPr>
              <a:buFontTx/>
              <a:buNone/>
            </a:pP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MOVC A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@A+PC  </a:t>
            </a:r>
          </a:p>
          <a:p>
            <a:pPr>
              <a:buFontTx/>
              <a:buNone/>
            </a:pPr>
            <a:r>
              <a:rPr lang="en-US" altLang="zh-CN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RET</a:t>
            </a:r>
          </a:p>
          <a:p>
            <a:pPr>
              <a:buFontTx/>
              <a:buNone/>
            </a:pP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TAB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：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DB 00H,01H,04H,09H</a:t>
            </a:r>
          </a:p>
          <a:p>
            <a:pPr>
              <a:buFontTx/>
              <a:buNone/>
            </a:pP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DB 16H,25H,36H</a:t>
            </a:r>
          </a:p>
          <a:p>
            <a:pPr>
              <a:buFontTx/>
              <a:buNone/>
            </a:pP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DB  49H,64H,81H</a:t>
            </a:r>
          </a:p>
          <a:p>
            <a:pPr>
              <a:buFontTx/>
              <a:buNone/>
            </a:pP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END</a:t>
            </a:r>
          </a:p>
        </p:txBody>
      </p:sp>
      <p:sp>
        <p:nvSpPr>
          <p:cNvPr id="51204" name="Line 4"/>
          <p:cNvSpPr>
            <a:spLocks noChangeShapeType="1"/>
          </p:cNvSpPr>
          <p:nvPr/>
        </p:nvSpPr>
        <p:spPr bwMode="auto">
          <a:xfrm>
            <a:off x="4356100" y="0"/>
            <a:ext cx="0" cy="609282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05" name="Text Box 5"/>
          <p:cNvSpPr txBox="1">
            <a:spLocks noChangeArrowheads="1"/>
          </p:cNvSpPr>
          <p:nvPr/>
        </p:nvSpPr>
        <p:spPr bwMode="auto">
          <a:xfrm>
            <a:off x="0" y="6524625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endParaRPr kumimoji="1" lang="zh-CN" altLang="zh-CN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211960" y="0"/>
            <a:ext cx="78813" cy="6669360"/>
          </a:xfrm>
          <a:prstGeom prst="line">
            <a:avLst/>
          </a:prstGeom>
          <a:ln>
            <a:solidFill>
              <a:srgbClr val="FF3399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E498E786-C878-4BFC-A18B-29C3C698C5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advTm="9345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288" y="692150"/>
            <a:ext cx="8229600" cy="515938"/>
          </a:xfrm>
        </p:spPr>
        <p:txBody>
          <a:bodyPr/>
          <a:lstStyle/>
          <a:p>
            <a:r>
              <a:rPr lang="en-US" altLang="zh-CN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3.8 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小  结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b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endParaRPr lang="zh-CN" altLang="en-US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484313"/>
            <a:ext cx="9144000" cy="3671887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3600" b="1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zh-CN" altLang="en-US" sz="3600" b="1">
                <a:effectLst>
                  <a:outerShdw blurRad="38100" dist="38100" dir="2700000" algn="tl">
                    <a:srgbClr val="C0C0C0"/>
                  </a:outerShdw>
                </a:effectLst>
              </a:rPr>
              <a:t>、伪指令是非执行指令，没有机器代码，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3600" b="1">
                <a:effectLst>
                  <a:outerShdw blurRad="38100" dist="38100" dir="2700000" algn="tl">
                    <a:srgbClr val="C0C0C0"/>
                  </a:outerShdw>
                </a:effectLst>
              </a:rPr>
              <a:t>   仅给汇编程序提供汇编信息，应正确使用。 </a:t>
            </a:r>
          </a:p>
          <a:p>
            <a:pPr>
              <a:lnSpc>
                <a:spcPct val="90000"/>
              </a:lnSpc>
              <a:buFontTx/>
              <a:buNone/>
            </a:pPr>
            <a:endParaRPr lang="zh-CN" altLang="en-US" sz="3600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3600" b="1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zh-CN" altLang="en-US" sz="3600" b="1">
                <a:effectLst>
                  <a:outerShdw blurRad="38100" dist="38100" dir="2700000" algn="tl">
                    <a:srgbClr val="C0C0C0"/>
                  </a:outerShdw>
                </a:effectLst>
              </a:rPr>
              <a:t>、本章应掌握顺序程序、分支程序、循环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3600" b="1">
                <a:effectLst>
                  <a:outerShdw blurRad="38100" dist="38100" dir="2700000" algn="tl">
                    <a:srgbClr val="C0C0C0"/>
                  </a:outerShdw>
                </a:effectLst>
              </a:rPr>
              <a:t>     程序、子程序等各类程序的设计方法，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3600" b="1">
                <a:effectLst>
                  <a:outerShdw blurRad="38100" dist="38100" dir="2700000" algn="tl">
                    <a:srgbClr val="C0C0C0"/>
                  </a:outerShdw>
                </a:effectLst>
              </a:rPr>
              <a:t>    并能熟练应用</a:t>
            </a:r>
            <a:r>
              <a:rPr lang="zh-CN" altLang="en-US" sz="36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查表技术</a:t>
            </a:r>
            <a:r>
              <a:rPr lang="zh-CN" altLang="en-US" sz="3600" b="1">
                <a:effectLst>
                  <a:outerShdw blurRad="38100" dist="38100" dir="2700000" algn="tl">
                    <a:srgbClr val="C0C0C0"/>
                  </a:outerShdw>
                </a:effectLst>
              </a:rPr>
              <a:t>简化程序的设计。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3600" b="1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07CBBC10-FE71-4964-938C-8B56381076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advTm="3415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3779838" y="4149725"/>
            <a:ext cx="1450975" cy="820738"/>
          </a:xfrm>
          <a:prstGeom prst="rect">
            <a:avLst/>
          </a:prstGeom>
          <a:solidFill>
            <a:srgbClr val="FF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36000" rIns="36000"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0" hangingPunct="0"/>
            <a:r>
              <a:rPr lang="zh-CN" altLang="en-US" b="1">
                <a:solidFill>
                  <a:schemeClr val="bg2"/>
                </a:solidFill>
                <a:latin typeface="Times New Roman" pitchFamily="18" charset="0"/>
              </a:rPr>
              <a:t>连接</a:t>
            </a:r>
            <a:r>
              <a:rPr lang="en-US" altLang="zh-CN" b="1">
                <a:solidFill>
                  <a:schemeClr val="bg2"/>
                </a:solidFill>
                <a:latin typeface="Times New Roman" pitchFamily="18" charset="0"/>
              </a:rPr>
              <a:t>/</a:t>
            </a:r>
            <a:r>
              <a:rPr lang="zh-CN" altLang="en-US" b="1">
                <a:solidFill>
                  <a:schemeClr val="bg2"/>
                </a:solidFill>
                <a:latin typeface="Times New Roman" pitchFamily="18" charset="0"/>
              </a:rPr>
              <a:t>定位器</a:t>
            </a:r>
          </a:p>
          <a:p>
            <a:pPr algn="ctr" eaLnBrk="0" hangingPunct="0"/>
            <a:r>
              <a:rPr lang="en-US" altLang="zh-CN" b="1">
                <a:solidFill>
                  <a:schemeClr val="bg2"/>
                </a:solidFill>
                <a:latin typeface="Times New Roman" pitchFamily="18" charset="0"/>
              </a:rPr>
              <a:t>L51</a:t>
            </a:r>
          </a:p>
        </p:txBody>
      </p:sp>
      <p:sp>
        <p:nvSpPr>
          <p:cNvPr id="20483" name="Line 3"/>
          <p:cNvSpPr>
            <a:spLocks noChangeShapeType="1"/>
          </p:cNvSpPr>
          <p:nvPr/>
        </p:nvSpPr>
        <p:spPr bwMode="auto">
          <a:xfrm flipV="1">
            <a:off x="6402388" y="3170238"/>
            <a:ext cx="0" cy="1244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84" name="Line 4"/>
          <p:cNvSpPr>
            <a:spLocks noChangeShapeType="1"/>
          </p:cNvSpPr>
          <p:nvPr/>
        </p:nvSpPr>
        <p:spPr bwMode="auto">
          <a:xfrm flipV="1">
            <a:off x="2579688" y="3835400"/>
            <a:ext cx="0" cy="7461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85" name="Line 5"/>
          <p:cNvSpPr>
            <a:spLocks noChangeShapeType="1"/>
          </p:cNvSpPr>
          <p:nvPr/>
        </p:nvSpPr>
        <p:spPr bwMode="auto">
          <a:xfrm>
            <a:off x="2216150" y="3844925"/>
            <a:ext cx="90963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86" name="Line 6"/>
          <p:cNvSpPr>
            <a:spLocks noChangeShapeType="1"/>
          </p:cNvSpPr>
          <p:nvPr/>
        </p:nvSpPr>
        <p:spPr bwMode="auto">
          <a:xfrm>
            <a:off x="3635375" y="2924175"/>
            <a:ext cx="90963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87" name="Line 7"/>
          <p:cNvSpPr>
            <a:spLocks noChangeShapeType="1"/>
          </p:cNvSpPr>
          <p:nvPr/>
        </p:nvSpPr>
        <p:spPr bwMode="auto">
          <a:xfrm flipH="1">
            <a:off x="2609850" y="1411288"/>
            <a:ext cx="6350" cy="7762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88" name="Text Box 8"/>
          <p:cNvSpPr txBox="1">
            <a:spLocks noChangeArrowheads="1"/>
          </p:cNvSpPr>
          <p:nvPr/>
        </p:nvSpPr>
        <p:spPr bwMode="auto">
          <a:xfrm>
            <a:off x="395288" y="3417888"/>
            <a:ext cx="1820862" cy="747712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66FF99"/>
              </a:gs>
            </a:gsLst>
            <a:path path="shape">
              <a:fillToRect l="50000" t="50000" r="50000" b="50000"/>
            </a:path>
          </a:gra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0" hangingPunct="0"/>
            <a:r>
              <a:rPr lang="zh-CN" altLang="en-US" b="1">
                <a:solidFill>
                  <a:schemeClr val="bg2"/>
                </a:solidFill>
                <a:latin typeface="Times New Roman" pitchFamily="18" charset="0"/>
              </a:rPr>
              <a:t>汇编语言</a:t>
            </a:r>
          </a:p>
          <a:p>
            <a:pPr algn="ctr" eaLnBrk="0" hangingPunct="0"/>
            <a:r>
              <a:rPr lang="zh-CN" altLang="en-US" b="1">
                <a:solidFill>
                  <a:schemeClr val="bg2"/>
                </a:solidFill>
                <a:latin typeface="Times New Roman" pitchFamily="18" charset="0"/>
              </a:rPr>
              <a:t>源程序</a:t>
            </a:r>
          </a:p>
        </p:txBody>
      </p:sp>
      <p:sp>
        <p:nvSpPr>
          <p:cNvPr id="20489" name="Text Box 9"/>
          <p:cNvSpPr txBox="1">
            <a:spLocks noChangeArrowheads="1"/>
          </p:cNvSpPr>
          <p:nvPr/>
        </p:nvSpPr>
        <p:spPr bwMode="auto">
          <a:xfrm>
            <a:off x="1306513" y="4411663"/>
            <a:ext cx="1636712" cy="74612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FF9933"/>
              </a:gs>
            </a:gsLst>
            <a:path path="shape">
              <a:fillToRect l="50000" t="50000" r="50000" b="50000"/>
            </a:path>
          </a:gra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0" hangingPunct="0"/>
            <a:r>
              <a:rPr lang="zh-CN" altLang="en-US" b="1">
                <a:solidFill>
                  <a:schemeClr val="bg2"/>
                </a:solidFill>
                <a:latin typeface="Times New Roman" pitchFamily="18" charset="0"/>
              </a:rPr>
              <a:t>汇编器</a:t>
            </a:r>
            <a:r>
              <a:rPr lang="en-US" altLang="zh-CN" b="1">
                <a:solidFill>
                  <a:schemeClr val="bg2"/>
                </a:solidFill>
                <a:latin typeface="Times New Roman" pitchFamily="18" charset="0"/>
              </a:rPr>
              <a:t>A51</a:t>
            </a:r>
          </a:p>
        </p:txBody>
      </p:sp>
      <p:sp>
        <p:nvSpPr>
          <p:cNvPr id="20490" name="Text Box 10"/>
          <p:cNvSpPr txBox="1">
            <a:spLocks noChangeArrowheads="1"/>
          </p:cNvSpPr>
          <p:nvPr/>
        </p:nvSpPr>
        <p:spPr bwMode="auto">
          <a:xfrm>
            <a:off x="5492750" y="4165600"/>
            <a:ext cx="2001838" cy="836613"/>
          </a:xfrm>
          <a:prstGeom prst="rect">
            <a:avLst/>
          </a:prstGeom>
          <a:solidFill>
            <a:srgbClr val="FF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0" hangingPunct="0"/>
            <a:r>
              <a:rPr lang="zh-CN" altLang="en-US" b="1">
                <a:solidFill>
                  <a:schemeClr val="bg2"/>
                </a:solidFill>
                <a:latin typeface="Times New Roman" pitchFamily="18" charset="0"/>
              </a:rPr>
              <a:t>符号转换程序</a:t>
            </a:r>
            <a:r>
              <a:rPr lang="en-US" altLang="zh-CN" b="1">
                <a:solidFill>
                  <a:schemeClr val="bg2"/>
                </a:solidFill>
                <a:latin typeface="Times New Roman" pitchFamily="18" charset="0"/>
              </a:rPr>
              <a:t>OHS51</a:t>
            </a:r>
          </a:p>
        </p:txBody>
      </p:sp>
      <p:sp>
        <p:nvSpPr>
          <p:cNvPr id="20491" name="Line 11"/>
          <p:cNvSpPr>
            <a:spLocks noChangeShapeType="1"/>
          </p:cNvSpPr>
          <p:nvPr/>
        </p:nvSpPr>
        <p:spPr bwMode="auto">
          <a:xfrm>
            <a:off x="2212975" y="2174875"/>
            <a:ext cx="9112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92" name="Text Box 12"/>
          <p:cNvSpPr txBox="1">
            <a:spLocks noChangeArrowheads="1"/>
          </p:cNvSpPr>
          <p:nvPr/>
        </p:nvSpPr>
        <p:spPr bwMode="auto">
          <a:xfrm>
            <a:off x="4581525" y="2422525"/>
            <a:ext cx="1274763" cy="1208088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0" hangingPunct="0"/>
            <a:r>
              <a:rPr lang="zh-CN" altLang="en-US" b="1" dirty="0">
                <a:solidFill>
                  <a:schemeClr val="bg2"/>
                </a:solidFill>
                <a:latin typeface="Times New Roman" pitchFamily="18" charset="0"/>
              </a:rPr>
              <a:t>绝对地址目标程序</a:t>
            </a:r>
          </a:p>
          <a:p>
            <a:pPr algn="ctr" eaLnBrk="0" hangingPunct="0">
              <a:lnSpc>
                <a:spcPct val="115000"/>
              </a:lnSpc>
            </a:pPr>
            <a:r>
              <a:rPr lang="zh-CN" altLang="en-US" b="1" dirty="0">
                <a:solidFill>
                  <a:schemeClr val="bg2"/>
                </a:solidFill>
                <a:latin typeface="Times New Roman" pitchFamily="18" charset="0"/>
              </a:rPr>
              <a:t> </a:t>
            </a:r>
            <a:r>
              <a:rPr lang="en-US" altLang="zh-CN" b="1" dirty="0">
                <a:solidFill>
                  <a:schemeClr val="bg2"/>
                </a:solidFill>
                <a:latin typeface="Times New Roman" pitchFamily="18" charset="0"/>
              </a:rPr>
              <a:t>.BIN</a:t>
            </a:r>
          </a:p>
        </p:txBody>
      </p:sp>
      <p:sp>
        <p:nvSpPr>
          <p:cNvPr id="20493" name="Line 13"/>
          <p:cNvSpPr>
            <a:spLocks noChangeShapeType="1"/>
          </p:cNvSpPr>
          <p:nvPr/>
        </p:nvSpPr>
        <p:spPr bwMode="auto">
          <a:xfrm rot="5400000" flipV="1">
            <a:off x="6337300" y="2687638"/>
            <a:ext cx="1588" cy="9636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94" name="Text Box 14"/>
          <p:cNvSpPr txBox="1">
            <a:spLocks noChangeArrowheads="1"/>
          </p:cNvSpPr>
          <p:nvPr/>
        </p:nvSpPr>
        <p:spPr bwMode="auto">
          <a:xfrm>
            <a:off x="576263" y="1689100"/>
            <a:ext cx="1639887" cy="74612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66FF99"/>
              </a:gs>
            </a:gsLst>
            <a:path path="shape">
              <a:fillToRect l="50000" t="50000" r="50000" b="50000"/>
            </a:path>
          </a:gra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0" hangingPunct="0"/>
            <a:r>
              <a:rPr lang="en-US" altLang="zh-CN" b="1">
                <a:solidFill>
                  <a:schemeClr val="bg2"/>
                </a:solidFill>
                <a:latin typeface="Times New Roman" pitchFamily="18" charset="0"/>
              </a:rPr>
              <a:t>C</a:t>
            </a:r>
            <a:r>
              <a:rPr lang="zh-CN" altLang="en-US" b="1">
                <a:solidFill>
                  <a:schemeClr val="bg2"/>
                </a:solidFill>
                <a:latin typeface="Times New Roman" pitchFamily="18" charset="0"/>
              </a:rPr>
              <a:t>语言程序</a:t>
            </a:r>
          </a:p>
        </p:txBody>
      </p:sp>
      <p:sp>
        <p:nvSpPr>
          <p:cNvPr id="20495" name="Text Box 15"/>
          <p:cNvSpPr txBox="1">
            <a:spLocks noChangeArrowheads="1"/>
          </p:cNvSpPr>
          <p:nvPr/>
        </p:nvSpPr>
        <p:spPr bwMode="auto">
          <a:xfrm>
            <a:off x="3132138" y="908050"/>
            <a:ext cx="546100" cy="3979863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FFFF66"/>
              </a:gs>
            </a:gsLst>
            <a:path path="shape">
              <a:fillToRect l="50000" t="50000" r="50000" b="50000"/>
            </a:path>
          </a:gra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72000" tIns="0" rIns="72000" bIns="0"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0" hangingPunct="0"/>
            <a:endParaRPr lang="en-US" altLang="zh-CN" b="1" dirty="0">
              <a:solidFill>
                <a:schemeClr val="bg2"/>
              </a:solidFill>
              <a:latin typeface="Times New Roman" pitchFamily="18" charset="0"/>
            </a:endParaRPr>
          </a:p>
          <a:p>
            <a:pPr algn="ctr" eaLnBrk="0" hangingPunct="0"/>
            <a:endParaRPr lang="en-US" altLang="zh-CN" b="1" dirty="0">
              <a:solidFill>
                <a:schemeClr val="bg2"/>
              </a:solidFill>
              <a:latin typeface="Times New Roman" pitchFamily="18" charset="0"/>
            </a:endParaRPr>
          </a:p>
          <a:p>
            <a:pPr algn="ctr" eaLnBrk="0" hangingPunct="0"/>
            <a:endParaRPr lang="en-US" altLang="zh-CN" b="1" dirty="0">
              <a:solidFill>
                <a:schemeClr val="bg2"/>
              </a:solidFill>
              <a:latin typeface="Times New Roman" pitchFamily="18" charset="0"/>
            </a:endParaRPr>
          </a:p>
          <a:p>
            <a:pPr algn="ctr" eaLnBrk="0" hangingPunct="0"/>
            <a:r>
              <a:rPr lang="zh-CN" altLang="en-US" b="1" dirty="0">
                <a:solidFill>
                  <a:schemeClr val="bg2"/>
                </a:solidFill>
                <a:latin typeface="Times New Roman" pitchFamily="18" charset="0"/>
              </a:rPr>
              <a:t>浮动地址目标程序</a:t>
            </a:r>
          </a:p>
        </p:txBody>
      </p:sp>
      <p:sp>
        <p:nvSpPr>
          <p:cNvPr id="20496" name="Text Box 16"/>
          <p:cNvSpPr txBox="1">
            <a:spLocks noChangeArrowheads="1"/>
          </p:cNvSpPr>
          <p:nvPr/>
        </p:nvSpPr>
        <p:spPr bwMode="auto">
          <a:xfrm>
            <a:off x="1487488" y="693738"/>
            <a:ext cx="1455737" cy="74612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FF00FF"/>
              </a:gs>
            </a:gsLst>
            <a:path path="shape">
              <a:fillToRect l="50000" t="50000" r="50000" b="50000"/>
            </a:path>
          </a:gra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0" hangingPunct="0"/>
            <a:r>
              <a:rPr lang="zh-CN" altLang="en-US" b="1">
                <a:solidFill>
                  <a:schemeClr val="bg2"/>
                </a:solidFill>
                <a:latin typeface="Times New Roman" pitchFamily="18" charset="0"/>
              </a:rPr>
              <a:t>编译器</a:t>
            </a:r>
            <a:r>
              <a:rPr lang="en-US" altLang="zh-CN" b="1">
                <a:solidFill>
                  <a:schemeClr val="bg2"/>
                </a:solidFill>
                <a:latin typeface="Times New Roman" pitchFamily="18" charset="0"/>
              </a:rPr>
              <a:t>C51</a:t>
            </a:r>
          </a:p>
        </p:txBody>
      </p:sp>
      <p:sp>
        <p:nvSpPr>
          <p:cNvPr id="20497" name="Text Box 17"/>
          <p:cNvSpPr txBox="1">
            <a:spLocks noChangeArrowheads="1"/>
          </p:cNvSpPr>
          <p:nvPr/>
        </p:nvSpPr>
        <p:spPr bwMode="auto">
          <a:xfrm>
            <a:off x="6767513" y="2174875"/>
            <a:ext cx="1273175" cy="1493838"/>
          </a:xfrm>
          <a:prstGeom prst="rect">
            <a:avLst/>
          </a:prstGeom>
          <a:gradFill rotWithShape="1">
            <a:gsLst>
              <a:gs pos="0">
                <a:srgbClr val="FF0000"/>
              </a:gs>
              <a:gs pos="50000">
                <a:srgbClr val="FFFFFF"/>
              </a:gs>
              <a:gs pos="100000">
                <a:srgbClr val="FF0000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0" hangingPunct="0"/>
            <a:endParaRPr lang="en-US" altLang="zh-CN" b="1">
              <a:solidFill>
                <a:schemeClr val="bg2"/>
              </a:solidFill>
              <a:latin typeface="Times New Roman" pitchFamily="18" charset="0"/>
            </a:endParaRPr>
          </a:p>
          <a:p>
            <a:pPr algn="just" eaLnBrk="0" hangingPunct="0"/>
            <a:r>
              <a:rPr lang="en-US" altLang="zh-CN" b="1">
                <a:solidFill>
                  <a:schemeClr val="bg2"/>
                </a:solidFill>
                <a:latin typeface="Times New Roman" pitchFamily="18" charset="0"/>
              </a:rPr>
              <a:t>    </a:t>
            </a:r>
          </a:p>
          <a:p>
            <a:pPr algn="just" eaLnBrk="0" hangingPunct="0"/>
            <a:r>
              <a:rPr lang="en-US" altLang="zh-CN" b="1">
                <a:solidFill>
                  <a:schemeClr val="bg2"/>
                </a:solidFill>
                <a:latin typeface="Times New Roman" pitchFamily="18" charset="0"/>
              </a:rPr>
              <a:t>     ·HEX</a:t>
            </a:r>
          </a:p>
          <a:p>
            <a:pPr algn="just" eaLnBrk="0" hangingPunct="0"/>
            <a:endParaRPr lang="en-US" altLang="zh-CN" b="1">
              <a:solidFill>
                <a:schemeClr val="bg2"/>
              </a:solidFill>
              <a:latin typeface="Times New Roman" pitchFamily="18" charset="0"/>
            </a:endParaRPr>
          </a:p>
        </p:txBody>
      </p:sp>
      <p:sp>
        <p:nvSpPr>
          <p:cNvPr id="20498" name="Line 18"/>
          <p:cNvSpPr>
            <a:spLocks noChangeShapeType="1"/>
          </p:cNvSpPr>
          <p:nvPr/>
        </p:nvSpPr>
        <p:spPr bwMode="auto">
          <a:xfrm flipV="1">
            <a:off x="4140200" y="2924175"/>
            <a:ext cx="0" cy="1244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9" name="Text Box 19"/>
          <p:cNvSpPr txBox="1">
            <a:spLocks noChangeArrowheads="1"/>
          </p:cNvSpPr>
          <p:nvPr/>
        </p:nvSpPr>
        <p:spPr bwMode="auto">
          <a:xfrm>
            <a:off x="1979613" y="5734050"/>
            <a:ext cx="5562600" cy="50482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0" hangingPunct="0"/>
            <a:r>
              <a:rPr lang="zh-CN" altLang="en-US" sz="2400" b="1">
                <a:solidFill>
                  <a:schemeClr val="bg2"/>
                </a:solidFill>
                <a:latin typeface="Times New Roman" pitchFamily="18" charset="0"/>
              </a:rPr>
              <a:t>图 </a:t>
            </a:r>
            <a:r>
              <a:rPr lang="en-US" altLang="zh-CN" sz="2400" b="1">
                <a:solidFill>
                  <a:schemeClr val="bg2"/>
                </a:solidFill>
                <a:latin typeface="Times New Roman" pitchFamily="18" charset="0"/>
              </a:rPr>
              <a:t>3-1 </a:t>
            </a:r>
            <a:r>
              <a:rPr lang="zh-CN" altLang="en-US" sz="2400" b="1">
                <a:solidFill>
                  <a:schemeClr val="bg2"/>
                </a:solidFill>
                <a:latin typeface="Times New Roman" pitchFamily="18" charset="0"/>
              </a:rPr>
              <a:t>两种语言源程序转换成目标程序</a:t>
            </a:r>
          </a:p>
          <a:p>
            <a:pPr algn="just" eaLnBrk="0" hangingPunct="0"/>
            <a:endParaRPr lang="en-US" altLang="zh-CN" sz="2400" b="1">
              <a:solidFill>
                <a:schemeClr val="bg2"/>
              </a:solidFill>
              <a:latin typeface="Times New Roman" pitchFamily="18" charset="0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6494504B-EBFD-4BE8-8382-42EF0CCBA43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4130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0482" grpId="0" animBg="1"/>
      <p:bldP spid="20483" grpId="0" animBg="1"/>
      <p:bldP spid="20484" grpId="0" animBg="1"/>
      <p:bldP spid="20484" grpId="1" animBg="1"/>
      <p:bldP spid="20485" grpId="0" animBg="1"/>
      <p:bldP spid="20485" grpId="1" animBg="1"/>
      <p:bldP spid="20486" grpId="0" animBg="1"/>
      <p:bldP spid="20487" grpId="0" animBg="1"/>
      <p:bldP spid="20487" grpId="1" animBg="1"/>
      <p:bldP spid="20488" grpId="0" animBg="1"/>
      <p:bldP spid="20489" grpId="0" animBg="1"/>
      <p:bldP spid="20490" grpId="0" animBg="1"/>
      <p:bldP spid="20491" grpId="0" animBg="1"/>
      <p:bldP spid="20491" grpId="1" animBg="1"/>
      <p:bldP spid="20492" grpId="0" animBg="1"/>
      <p:bldP spid="20493" grpId="0" animBg="1"/>
      <p:bldP spid="20494" grpId="0" animBg="1"/>
      <p:bldP spid="20495" grpId="0" animBg="1"/>
      <p:bldP spid="20496" grpId="0" animBg="1"/>
      <p:bldP spid="20497" grpId="0" animBg="1"/>
      <p:bldP spid="2049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0" y="260350"/>
            <a:ext cx="8640763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lvl="2" algn="just">
              <a:spcBef>
                <a:spcPct val="20000"/>
              </a:spcBef>
            </a:pPr>
            <a:r>
              <a:rPr kumimoji="1" lang="zh-CN" altLang="en-US" sz="2800" b="1">
                <a:latin typeface="宋体" pitchFamily="2" charset="-122"/>
              </a:rPr>
              <a:t>将汇编语言</a:t>
            </a:r>
            <a:r>
              <a:rPr kumimoji="1" lang="zh-CN" altLang="en-US" sz="2800" b="1">
                <a:latin typeface="Times New Roman" pitchFamily="18" charset="0"/>
              </a:rPr>
              <a:t>源程序</a:t>
            </a:r>
            <a:r>
              <a:rPr kumimoji="1" lang="zh-CN" altLang="en-US" sz="2800" b="1">
                <a:latin typeface="宋体" pitchFamily="2" charset="-122"/>
              </a:rPr>
              <a:t>转换成</a:t>
            </a:r>
            <a:r>
              <a:rPr kumimoji="1" lang="zh-CN" altLang="en-US" sz="2800" b="1">
                <a:latin typeface="Times New Roman" pitchFamily="18" charset="0"/>
              </a:rPr>
              <a:t>目标</a:t>
            </a:r>
            <a:r>
              <a:rPr kumimoji="1" lang="zh-CN" altLang="en-US" sz="2800" b="1">
                <a:latin typeface="宋体" pitchFamily="2" charset="-122"/>
              </a:rPr>
              <a:t>程序的过程</a:t>
            </a:r>
          </a:p>
          <a:p>
            <a:pPr lvl="2" algn="just">
              <a:spcBef>
                <a:spcPct val="20000"/>
              </a:spcBef>
            </a:pPr>
            <a:r>
              <a:rPr kumimoji="1" lang="zh-CN" altLang="en-US" sz="2800" b="1">
                <a:latin typeface="宋体" pitchFamily="2" charset="-122"/>
              </a:rPr>
              <a:t>称为</a:t>
            </a:r>
            <a:r>
              <a:rPr kumimoji="1" lang="zh-CN" altLang="en-US" sz="2800" b="1">
                <a:solidFill>
                  <a:srgbClr val="FF5050"/>
                </a:solidFill>
                <a:latin typeface="宋体" pitchFamily="2" charset="-122"/>
              </a:rPr>
              <a:t>汇编</a:t>
            </a:r>
            <a:r>
              <a:rPr kumimoji="1" lang="zh-CN" altLang="en-US" sz="2800" b="1">
                <a:latin typeface="宋体" pitchFamily="2" charset="-122"/>
              </a:rPr>
              <a:t>。</a:t>
            </a:r>
            <a:r>
              <a:rPr kumimoji="1" lang="en-US" altLang="zh-CN" sz="2800" b="1">
                <a:latin typeface="宋体" pitchFamily="2" charset="-122"/>
              </a:rPr>
              <a:t>(</a:t>
            </a:r>
            <a:r>
              <a:rPr kumimoji="1" lang="zh-CN" altLang="en-US" sz="2800" b="1">
                <a:latin typeface="宋体" pitchFamily="2" charset="-122"/>
              </a:rPr>
              <a:t>翻译）</a:t>
            </a:r>
          </a:p>
          <a:p>
            <a:pPr lvl="2" algn="just">
              <a:spcBef>
                <a:spcPct val="20000"/>
              </a:spcBef>
            </a:pPr>
            <a:r>
              <a:rPr kumimoji="1" lang="zh-CN" altLang="en-US" sz="2800" b="1">
                <a:latin typeface="宋体" pitchFamily="2" charset="-122"/>
              </a:rPr>
              <a:t>将高级语言</a:t>
            </a:r>
            <a:r>
              <a:rPr kumimoji="1" lang="zh-CN" altLang="en-US" sz="2800" b="1">
                <a:latin typeface="Times New Roman" pitchFamily="18" charset="0"/>
              </a:rPr>
              <a:t>源程序</a:t>
            </a:r>
            <a:r>
              <a:rPr kumimoji="1" lang="zh-CN" altLang="en-US" sz="2800" b="1">
                <a:latin typeface="宋体" pitchFamily="2" charset="-122"/>
              </a:rPr>
              <a:t>转换成</a:t>
            </a:r>
            <a:r>
              <a:rPr kumimoji="1" lang="zh-CN" altLang="en-US" sz="2800" b="1">
                <a:latin typeface="Times New Roman" pitchFamily="18" charset="0"/>
              </a:rPr>
              <a:t>目标</a:t>
            </a:r>
            <a:r>
              <a:rPr kumimoji="1" lang="zh-CN" altLang="en-US" sz="2800" b="1">
                <a:latin typeface="宋体" pitchFamily="2" charset="-122"/>
              </a:rPr>
              <a:t>程序的过程</a:t>
            </a:r>
          </a:p>
          <a:p>
            <a:pPr lvl="2" algn="just">
              <a:spcBef>
                <a:spcPct val="20000"/>
              </a:spcBef>
            </a:pPr>
            <a:r>
              <a:rPr kumimoji="1" lang="zh-CN" altLang="en-US" sz="2800" b="1">
                <a:latin typeface="宋体" pitchFamily="2" charset="-122"/>
              </a:rPr>
              <a:t>称为</a:t>
            </a:r>
            <a:r>
              <a:rPr kumimoji="1" lang="zh-CN" altLang="en-US" sz="2800" b="1">
                <a:solidFill>
                  <a:srgbClr val="FF5050"/>
                </a:solidFill>
                <a:latin typeface="宋体" pitchFamily="2" charset="-122"/>
              </a:rPr>
              <a:t>编译</a:t>
            </a:r>
            <a:r>
              <a:rPr kumimoji="1" lang="zh-CN" altLang="en-US" sz="2800" b="1">
                <a:latin typeface="宋体" pitchFamily="2" charset="-122"/>
              </a:rPr>
              <a:t>。</a:t>
            </a:r>
            <a:r>
              <a:rPr kumimoji="1" lang="en-US" altLang="zh-CN" sz="2800" b="1">
                <a:latin typeface="宋体" pitchFamily="2" charset="-122"/>
              </a:rPr>
              <a:t>(</a:t>
            </a:r>
            <a:r>
              <a:rPr kumimoji="1" lang="zh-CN" altLang="en-US" sz="2800" b="1">
                <a:latin typeface="宋体" pitchFamily="2" charset="-122"/>
              </a:rPr>
              <a:t>翻译） </a:t>
            </a: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395288" y="2492375"/>
            <a:ext cx="8424862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90500" lvl="1">
              <a:spcBef>
                <a:spcPct val="20000"/>
              </a:spcBef>
            </a:pP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汇编（编译）的方法有两种：</a:t>
            </a:r>
          </a:p>
          <a:p>
            <a:pPr marL="190500" lvl="1">
              <a:spcBef>
                <a:spcPct val="20000"/>
              </a:spcBef>
            </a:pP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1.</a:t>
            </a: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手工汇编：</a:t>
            </a:r>
          </a:p>
          <a:p>
            <a:pPr marL="190500" lvl="1">
              <a:spcBef>
                <a:spcPct val="20000"/>
              </a:spcBef>
            </a:pP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   人工查指令表，查出每条指令对应的机器代码。早期的计算机使用。</a:t>
            </a:r>
          </a:p>
          <a:p>
            <a:pPr marL="190500" lvl="1">
              <a:spcBef>
                <a:spcPct val="40000"/>
              </a:spcBef>
            </a:pP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 </a:t>
            </a: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2.</a:t>
            </a: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机器汇编：</a:t>
            </a:r>
          </a:p>
          <a:p>
            <a:pPr marL="190500" lvl="1"/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    用计算机中的汇编器</a:t>
            </a: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(A51)</a:t>
            </a: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对源程序进行汇编。 </a:t>
            </a:r>
          </a:p>
          <a:p>
            <a:pPr marL="190500" lvl="1"/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 用机器汇编要提供给汇编程序一些信息和约定。</a:t>
            </a:r>
          </a:p>
          <a:p>
            <a:pPr marL="190500" lvl="1"/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 这些由伪指令指定。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940A8ACE-1014-4EB7-AB65-9DD8D3B6DE8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4582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150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0" y="333375"/>
            <a:ext cx="9144000" cy="3429000"/>
          </a:xfrm>
        </p:spPr>
        <p:txBody>
          <a:bodyPr/>
          <a:lstStyle/>
          <a:p>
            <a:pPr>
              <a:lnSpc>
                <a:spcPct val="120000"/>
              </a:lnSpc>
              <a:buFontTx/>
              <a:buNone/>
            </a:pP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        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目前很多公司将编辑器、汇编器、编译器、连接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/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定位器等做成集成软件包，用户进入该集成环境，编辑好程序后，只需点击相应菜单就可以完成上述的各步，并且还有仿真调试功能，如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Keil 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、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Proteus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等软件（见教材第 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13 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章）</a:t>
            </a:r>
          </a:p>
          <a:p>
            <a:endParaRPr lang="en-US" altLang="zh-CN" b="1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2293" name="Line 5"/>
          <p:cNvSpPr>
            <a:spLocks noChangeShapeType="1"/>
          </p:cNvSpPr>
          <p:nvPr/>
        </p:nvSpPr>
        <p:spPr bwMode="auto">
          <a:xfrm>
            <a:off x="4787900" y="6092825"/>
            <a:ext cx="863600" cy="0"/>
          </a:xfrm>
          <a:prstGeom prst="line">
            <a:avLst/>
          </a:prstGeom>
          <a:noFill/>
          <a:ln w="9525">
            <a:solidFill>
              <a:srgbClr val="FFFF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2294" name="Line 6"/>
          <p:cNvSpPr>
            <a:spLocks noChangeShapeType="1"/>
          </p:cNvSpPr>
          <p:nvPr/>
        </p:nvSpPr>
        <p:spPr bwMode="auto">
          <a:xfrm flipV="1">
            <a:off x="4787900" y="5516563"/>
            <a:ext cx="0" cy="576262"/>
          </a:xfrm>
          <a:prstGeom prst="line">
            <a:avLst/>
          </a:prstGeom>
          <a:noFill/>
          <a:ln w="9525">
            <a:solidFill>
              <a:srgbClr val="FFFF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2295" name="Line 7"/>
          <p:cNvSpPr>
            <a:spLocks noChangeShapeType="1"/>
          </p:cNvSpPr>
          <p:nvPr/>
        </p:nvSpPr>
        <p:spPr bwMode="auto">
          <a:xfrm flipV="1">
            <a:off x="8243888" y="5486400"/>
            <a:ext cx="0" cy="606425"/>
          </a:xfrm>
          <a:prstGeom prst="line">
            <a:avLst/>
          </a:prstGeom>
          <a:noFill/>
          <a:ln w="9525">
            <a:solidFill>
              <a:srgbClr val="FFFF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2296" name="Line 8"/>
          <p:cNvSpPr>
            <a:spLocks noChangeShapeType="1"/>
          </p:cNvSpPr>
          <p:nvPr/>
        </p:nvSpPr>
        <p:spPr bwMode="auto">
          <a:xfrm>
            <a:off x="7235825" y="6092825"/>
            <a:ext cx="1008063" cy="0"/>
          </a:xfrm>
          <a:prstGeom prst="line">
            <a:avLst/>
          </a:prstGeom>
          <a:noFill/>
          <a:ln w="9525">
            <a:solidFill>
              <a:srgbClr val="FFFF99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2297" name="Rectangle 2"/>
          <p:cNvSpPr>
            <a:spLocks noChangeArrowheads="1"/>
          </p:cNvSpPr>
          <p:nvPr/>
        </p:nvSpPr>
        <p:spPr bwMode="auto">
          <a:xfrm>
            <a:off x="323850" y="4149725"/>
            <a:ext cx="8820150" cy="2087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lnSpc>
                <a:spcPct val="110000"/>
              </a:lnSpc>
            </a:pPr>
            <a:r>
              <a:rPr lang="en-US" altLang="zh-CN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            3.2    </a:t>
            </a:r>
            <a:r>
              <a:rPr lang="zh-CN" altLang="en-US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伪 指 令 </a:t>
            </a:r>
            <a:br>
              <a:rPr lang="zh-CN" altLang="en-US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zh-CN" altLang="en-US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伪 指 令为汇编程序（汇编器）提供信息的指令，它没有机器码，不被计算机执行。常用的伪指令及功能介绍如下：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B63160A0-002A-4AF5-82DA-F00F4EA6C1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advTm="86050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297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692150"/>
            <a:ext cx="8964612" cy="2774950"/>
          </a:xfrm>
        </p:spPr>
        <p:txBody>
          <a:bodyPr/>
          <a:lstStyle/>
          <a:p>
            <a:pPr marL="0" indent="0">
              <a:lnSpc>
                <a:spcPct val="90000"/>
              </a:lnSpc>
              <a:buFontTx/>
              <a:buNone/>
              <a:tabLst>
                <a:tab pos="0" algn="l"/>
              </a:tabLst>
            </a:pPr>
            <a:r>
              <a:rPr lang="en-US" altLang="zh-CN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1.  </a:t>
            </a:r>
            <a:r>
              <a:rPr lang="zh-CN" altLang="en-US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起始指令    </a:t>
            </a:r>
            <a:r>
              <a:rPr lang="en-US" altLang="zh-CN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ORG  nn</a:t>
            </a:r>
          </a:p>
          <a:p>
            <a:pPr marL="0" indent="0">
              <a:lnSpc>
                <a:spcPct val="120000"/>
              </a:lnSpc>
              <a:buFontTx/>
              <a:buNone/>
              <a:tabLst>
                <a:tab pos="0" algn="l"/>
              </a:tabLst>
            </a:pP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功能：定义程序或数据块的起始地址。</a:t>
            </a: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指示后面的程序或数据块以</a:t>
            </a: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nn</a:t>
            </a: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为起始地址，存放在程序存储器中。</a:t>
            </a: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</a:t>
            </a:r>
          </a:p>
          <a:p>
            <a:pPr marL="0" indent="0">
              <a:lnSpc>
                <a:spcPct val="90000"/>
              </a:lnSpc>
              <a:buFontTx/>
              <a:buNone/>
              <a:tabLst>
                <a:tab pos="0" algn="l"/>
              </a:tabLst>
            </a:pPr>
            <a:endParaRPr lang="zh-CN" altLang="en-US" sz="2400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0" indent="0">
              <a:lnSpc>
                <a:spcPct val="90000"/>
              </a:lnSpc>
              <a:buFontTx/>
              <a:buNone/>
              <a:tabLst>
                <a:tab pos="0" algn="l"/>
              </a:tabLst>
            </a:pP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指令地址  机器码			源程序	</a:t>
            </a:r>
          </a:p>
          <a:p>
            <a:pPr marL="0" indent="0">
              <a:lnSpc>
                <a:spcPct val="80000"/>
              </a:lnSpc>
              <a:buFontTx/>
              <a:buNone/>
              <a:tabLst>
                <a:tab pos="0" algn="l"/>
              </a:tabLst>
            </a:pPr>
            <a:r>
              <a:rPr lang="zh-CN" altLang="zh-CN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				  	</a:t>
            </a:r>
            <a:r>
              <a:rPr lang="en-US" altLang="zh-CN" sz="24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ORG	  2000H</a:t>
            </a: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	</a:t>
            </a:r>
          </a:p>
          <a:p>
            <a:pPr marL="0" indent="0">
              <a:lnSpc>
                <a:spcPct val="90000"/>
              </a:lnSpc>
              <a:buFontTx/>
              <a:buNone/>
              <a:tabLst>
                <a:tab pos="0" algn="l"/>
              </a:tabLst>
            </a:pP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 2000H       78 30	    MAIN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：	</a:t>
            </a: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MOV  R0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#30H</a:t>
            </a:r>
          </a:p>
          <a:p>
            <a:pPr marL="0" indent="0" algn="just">
              <a:lnSpc>
                <a:spcPct val="90000"/>
              </a:lnSpc>
              <a:buFontTx/>
              <a:buNone/>
              <a:tabLst>
                <a:tab pos="0" algn="l"/>
              </a:tabLst>
            </a:pP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 2002H       E6		  	MOV  A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@R0</a:t>
            </a:r>
          </a:p>
          <a:p>
            <a:pPr marL="0" indent="0" algn="just">
              <a:lnSpc>
                <a:spcPct val="60000"/>
              </a:lnSpc>
              <a:buFontTx/>
              <a:buNone/>
              <a:tabLst>
                <a:tab pos="0" algn="l"/>
              </a:tabLst>
            </a:pP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       				 …</a:t>
            </a:r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0" y="4581525"/>
            <a:ext cx="8432800" cy="176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tabLst>
                <a:tab pos="0" algn="l"/>
              </a:tabLst>
              <a:defRPr/>
            </a:pPr>
            <a:r>
              <a:rPr lang="zh-CN" altLang="zh-CN" sz="2400" b="1">
                <a:effectLst>
                  <a:outerShdw blurRad="38100" dist="38100" dir="2700000" algn="tl">
                    <a:srgbClr val="000000"/>
                  </a:outerShdw>
                </a:effectLst>
              </a:rPr>
              <a:t>				  	</a:t>
            </a:r>
            <a:r>
              <a:rPr lang="en-US" altLang="zh-CN" sz="2400" b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ORG  3000H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tabLst>
                <a:tab pos="0" algn="l"/>
              </a:tabLst>
              <a:defRPr/>
            </a:pP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</a:rPr>
              <a:t> 3000H       23	      TAB</a:t>
            </a: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</a:rPr>
              <a:t>：   </a:t>
            </a: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</a:rPr>
              <a:t>DB    23H</a:t>
            </a: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</a:rPr>
              <a:t>，</a:t>
            </a: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</a:rPr>
              <a:t>100</a:t>
            </a: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</a:rPr>
              <a:t>，‘</a:t>
            </a: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</a:rPr>
              <a:t>A’    </a:t>
            </a:r>
          </a:p>
          <a:p>
            <a:pPr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tabLst>
                <a:tab pos="0" algn="l"/>
              </a:tabLst>
              <a:defRPr/>
            </a:pP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</a:rPr>
              <a:t> 3001H       64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tabLst>
                <a:tab pos="0" algn="l"/>
              </a:tabLst>
              <a:defRPr/>
            </a:pP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</a:rPr>
              <a:t> 3002H       41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D144D9DC-EE2D-4ADD-89EC-E2508D30CFC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86359">
    <p:checker/>
    <p:sndAc>
      <p:stSnd>
        <p:snd r:embed="rId5" name="CAMERA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3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3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3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3315" grpId="0" build="p" autoUpdateAnimBg="0"/>
      <p:bldP spid="23556" grpId="0" build="p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250825" y="304800"/>
            <a:ext cx="9145588" cy="283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tabLst>
                <a:tab pos="0" algn="l"/>
              </a:tabLst>
            </a:pPr>
            <a:r>
              <a:rPr lang="zh-CN" altLang="zh-CN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2.</a:t>
            </a:r>
            <a:r>
              <a:rPr lang="zh-CN" altLang="en-US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字节定义   标号： </a:t>
            </a:r>
            <a:r>
              <a:rPr lang="en-US" altLang="zh-CN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DB</a:t>
            </a:r>
            <a:r>
              <a:rPr lang="zh-CN" altLang="en-US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（字节常数，或字符或表达式）</a:t>
            </a:r>
          </a:p>
          <a:p>
            <a:pPr algn="just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tabLst>
                <a:tab pos="0" algn="l"/>
              </a:tabLst>
            </a:pP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功能：</a:t>
            </a: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指示以标号为起始地址的</a:t>
            </a:r>
          </a:p>
          <a:p>
            <a:pPr algn="just"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tabLst>
                <a:tab pos="0" algn="l"/>
              </a:tabLst>
            </a:pP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单元里存放的数为字节数据</a:t>
            </a:r>
          </a:p>
          <a:p>
            <a:pPr algn="just"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tabLst>
                <a:tab pos="0" algn="l"/>
              </a:tabLst>
            </a:pP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（</a:t>
            </a:r>
            <a:r>
              <a:rPr lang="en-US" altLang="zh-CN" sz="2800" b="1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8</a:t>
            </a:r>
            <a:r>
              <a:rPr lang="zh-CN" altLang="en-US" sz="2800" b="1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位</a:t>
            </a: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二进制数）。例如</a:t>
            </a: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</a:t>
            </a:r>
          </a:p>
          <a:p>
            <a:pPr algn="just"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tabLst>
                <a:tab pos="0" algn="l"/>
              </a:tabLst>
            </a:pP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LN</a:t>
            </a: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：</a:t>
            </a:r>
            <a:r>
              <a:rPr lang="en-US" altLang="zh-CN" sz="2800" b="1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DB</a:t>
            </a: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 32</a:t>
            </a: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，</a:t>
            </a: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’</a:t>
            </a: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C’</a:t>
            </a: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，</a:t>
            </a: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25H</a:t>
            </a: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，</a:t>
            </a: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-1 </a:t>
            </a:r>
            <a:endParaRPr lang="en-US" altLang="zh-CN" sz="2800" b="1">
              <a:effectLst>
                <a:outerShdw blurRad="38100" dist="38100" dir="2700000" algn="tl">
                  <a:srgbClr val="C0C0C0"/>
                </a:outerShdw>
              </a:effectLst>
              <a:latin typeface="宋体" pitchFamily="2" charset="-122"/>
            </a:endParaRPr>
          </a:p>
          <a:p>
            <a:pPr algn="just"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tabLst>
                <a:tab pos="0" algn="l"/>
              </a:tabLst>
            </a:pPr>
            <a:endParaRPr lang="en-US" altLang="zh-CN" sz="2800" b="1"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pPr algn="just"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tabLst>
                <a:tab pos="0" algn="l"/>
              </a:tabLst>
            </a:pPr>
            <a:endParaRPr lang="en-US" altLang="zh-CN" sz="2800" b="1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24579" name="Group 3"/>
          <p:cNvGraphicFramePr>
            <a:graphicFrameLocks noGrp="1"/>
          </p:cNvGraphicFramePr>
          <p:nvPr/>
        </p:nvGraphicFramePr>
        <p:xfrm>
          <a:off x="6084888" y="908050"/>
          <a:ext cx="2514600" cy="2694257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6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地址</a:t>
                      </a: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 </a:t>
                      </a: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宋体" pitchFamily="2" charset="-122"/>
                          <a:ea typeface="宋体" pitchFamily="2" charset="-122"/>
                        </a:rPr>
                        <a:t>数据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LN</a:t>
                      </a: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20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LN+1</a:t>
                      </a: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43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LN+2</a:t>
                      </a: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25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LN+3</a:t>
                      </a: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FF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359" name="Rectangle 2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3716338"/>
            <a:ext cx="6877050" cy="3455987"/>
          </a:xfrm>
        </p:spPr>
        <p:txBody>
          <a:bodyPr/>
          <a:lstStyle/>
          <a:p>
            <a:pPr marL="0" indent="0">
              <a:lnSpc>
                <a:spcPct val="110000"/>
              </a:lnSpc>
              <a:buFontTx/>
              <a:buNone/>
              <a:tabLst>
                <a:tab pos="0" algn="l"/>
              </a:tabLst>
            </a:pPr>
            <a:r>
              <a:rPr lang="zh-CN" altLang="zh-CN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3. </a:t>
            </a:r>
            <a:r>
              <a:rPr lang="zh-CN" altLang="en-US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字定义   标号：</a:t>
            </a:r>
            <a:r>
              <a:rPr lang="en-US" altLang="zh-CN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DW </a:t>
            </a:r>
            <a:r>
              <a:rPr lang="zh-CN" altLang="en-US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（字常数或表达式）</a:t>
            </a:r>
          </a:p>
          <a:p>
            <a:pPr marL="0" indent="0">
              <a:lnSpc>
                <a:spcPct val="110000"/>
              </a:lnSpc>
              <a:buFontTx/>
              <a:buNone/>
              <a:tabLst>
                <a:tab pos="0" algn="l"/>
              </a:tabLst>
            </a:pP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功能：指示在程序存储器中以标号为</a:t>
            </a:r>
          </a:p>
          <a:p>
            <a:pPr marL="0" indent="0">
              <a:lnSpc>
                <a:spcPct val="110000"/>
              </a:lnSpc>
              <a:buFontTx/>
              <a:buNone/>
              <a:tabLst>
                <a:tab pos="0" algn="l"/>
              </a:tabLst>
            </a:pP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起始地址的单元里存放的数为字数据</a:t>
            </a:r>
          </a:p>
          <a:p>
            <a:pPr marL="0" indent="0">
              <a:lnSpc>
                <a:spcPct val="110000"/>
              </a:lnSpc>
              <a:buFontTx/>
              <a:buNone/>
              <a:tabLst>
                <a:tab pos="0" algn="l"/>
              </a:tabLst>
            </a:pP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（即</a:t>
            </a:r>
            <a:r>
              <a:rPr lang="en-US" altLang="zh-CN" sz="2800" b="1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16</a:t>
            </a:r>
            <a:r>
              <a:rPr lang="zh-CN" altLang="en-US" sz="2800" b="1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位</a:t>
            </a: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的二进制数），</a:t>
            </a:r>
          </a:p>
          <a:p>
            <a:pPr marL="0" indent="0">
              <a:lnSpc>
                <a:spcPct val="110000"/>
              </a:lnSpc>
              <a:buFontTx/>
              <a:buNone/>
              <a:tabLst>
                <a:tab pos="0" algn="l"/>
              </a:tabLst>
            </a:pP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例如：</a:t>
            </a: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GH</a:t>
            </a:r>
            <a:r>
              <a:rPr lang="en-US" altLang="zh-CN" sz="280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2800">
                <a:effectLst>
                  <a:outerShdw blurRad="38100" dist="38100" dir="2700000" algn="tl">
                    <a:srgbClr val="C0C0C0"/>
                  </a:outerShdw>
                </a:effectLst>
              </a:rPr>
              <a:t>：</a:t>
            </a:r>
            <a:r>
              <a:rPr lang="en-US" altLang="zh-CN" sz="2800" b="1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DW</a:t>
            </a: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   1234H</a:t>
            </a: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5678H</a:t>
            </a: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08</a:t>
            </a:r>
          </a:p>
          <a:p>
            <a:pPr marL="0" indent="0">
              <a:lnSpc>
                <a:spcPct val="110000"/>
              </a:lnSpc>
              <a:buFontTx/>
              <a:buNone/>
              <a:tabLst>
                <a:tab pos="0" algn="l"/>
              </a:tabLst>
            </a:pPr>
            <a:endParaRPr lang="en-US" altLang="zh-CN" sz="2800" b="1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24600" name="Group 24"/>
          <p:cNvGraphicFramePr>
            <a:graphicFrameLocks noGrp="1"/>
          </p:cNvGraphicFramePr>
          <p:nvPr>
            <p:ph sz="half" idx="4294967295"/>
          </p:nvPr>
        </p:nvGraphicFramePr>
        <p:xfrm>
          <a:off x="6659563" y="3860800"/>
          <a:ext cx="1944687" cy="2757488"/>
        </p:xfrm>
        <a:graphic>
          <a:graphicData uri="http://schemas.openxmlformats.org/drawingml/2006/table">
            <a:tbl>
              <a:tblPr/>
              <a:tblGrid>
                <a:gridCol w="1152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1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4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GH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34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GH+2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56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78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GH+4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08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1EE3563F-22D3-4BAA-806F-D313FCE537E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207"/>
    </mc:Choice>
    <mc:Fallback>
      <p:transition spd="slow" advTm="912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14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143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43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143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143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6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6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4578" grpId="0" autoUpdateAnimBg="0"/>
      <p:bldP spid="14359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81300"/>
            <a:ext cx="9144000" cy="2952750"/>
          </a:xfrm>
        </p:spPr>
        <p:txBody>
          <a:bodyPr/>
          <a:lstStyle/>
          <a:p>
            <a:pPr algn="l" fontAlgn="b">
              <a:lnSpc>
                <a:spcPct val="120000"/>
              </a:lnSpc>
            </a:pPr>
            <a:r>
              <a:rPr lang="en-US" altLang="zh-CN" sz="2400" b="1">
                <a:solidFill>
                  <a:srgbClr val="FF99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</a:t>
            </a:r>
            <a:r>
              <a:rPr lang="en-US" altLang="zh-CN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5.</a:t>
            </a:r>
            <a:r>
              <a:rPr lang="en-US" altLang="zh-CN" sz="2800" b="1">
                <a:solidFill>
                  <a:srgbClr val="FF99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r>
              <a:rPr lang="zh-CN" altLang="en-US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等值指令    标号  </a:t>
            </a:r>
            <a:r>
              <a:rPr lang="en-US" altLang="zh-CN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EQU</a:t>
            </a:r>
            <a:r>
              <a:rPr lang="zh-CN" altLang="en-US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（数值表达式）</a:t>
            </a:r>
            <a:br>
              <a:rPr lang="zh-CN" altLang="en-US" sz="2800" b="1">
                <a:solidFill>
                  <a:srgbClr val="FF99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zh-CN" altLang="en-US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表示</a:t>
            </a:r>
            <a:r>
              <a:rPr lang="en-US" altLang="zh-CN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EQU</a:t>
            </a:r>
            <a:r>
              <a:rPr lang="zh-CN" altLang="en-US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两边的量等值，用于为标号或标识符</a:t>
            </a:r>
            <a:r>
              <a:rPr lang="zh-CN" altLang="en-US" sz="2800" b="1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赋值</a:t>
            </a:r>
            <a:r>
              <a:rPr lang="zh-CN" altLang="en-US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。</a:t>
            </a:r>
            <a:br>
              <a:rPr lang="zh-CN" altLang="en-US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zh-CN" altLang="en-US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例如：        </a:t>
            </a:r>
            <a:r>
              <a:rPr lang="en-US" altLang="zh-CN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X1  	</a:t>
            </a:r>
            <a:r>
              <a:rPr lang="en-US" altLang="zh-CN" sz="2800" b="1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EQU</a:t>
            </a:r>
            <a:r>
              <a:rPr lang="en-US" altLang="zh-CN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2000H</a:t>
            </a:r>
            <a:br>
              <a:rPr lang="en-US" altLang="zh-CN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altLang="zh-CN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   X2  	EQU   0FH</a:t>
            </a:r>
            <a:br>
              <a:rPr lang="en-US" altLang="zh-CN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altLang="zh-CN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		…	</a:t>
            </a:r>
            <a:br>
              <a:rPr lang="en-US" altLang="zh-CN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altLang="zh-CN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MAIN:	MOV  DPTR</a:t>
            </a:r>
            <a:r>
              <a:rPr lang="zh-CN" altLang="en-US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altLang="zh-CN" sz="2800" b="1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#X1</a:t>
            </a:r>
            <a:r>
              <a:rPr lang="en-US" altLang="zh-CN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;   DPTR=2000H  		          ADD   A</a:t>
            </a:r>
            <a:r>
              <a:rPr lang="zh-CN" altLang="en-US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altLang="zh-CN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#X2          ;   A=A+0FH</a:t>
            </a: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228600" y="0"/>
            <a:ext cx="8915400" cy="218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en-US" altLang="zh-CN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4</a:t>
            </a:r>
            <a:r>
              <a:rPr lang="zh-CN" altLang="en-US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．保留字节     标号：</a:t>
            </a:r>
            <a:r>
              <a:rPr lang="en-US" altLang="zh-CN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DS </a:t>
            </a:r>
            <a:r>
              <a:rPr lang="zh-CN" altLang="en-US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（数值表达式）</a:t>
            </a:r>
          </a:p>
          <a:p>
            <a:pPr>
              <a:spcBef>
                <a:spcPct val="30000"/>
              </a:spcBef>
            </a:pPr>
            <a:r>
              <a:rPr kumimoji="1" lang="zh-CN" altLang="en-US" sz="2800" b="1">
                <a:latin typeface="宋体" pitchFamily="2" charset="-122"/>
              </a:rPr>
              <a:t>作用：</a:t>
            </a:r>
            <a:r>
              <a:rPr kumimoji="1" lang="zh-CN" altLang="en-US" sz="2800" b="1"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zh-CN" altLang="en-US" sz="2800" b="1">
                <a:latin typeface="宋体" pitchFamily="2" charset="-122"/>
              </a:rPr>
              <a:t>指示在程序存储器中保留以标号为起始地</a:t>
            </a:r>
          </a:p>
          <a:p>
            <a:pPr>
              <a:spcBef>
                <a:spcPct val="30000"/>
              </a:spcBef>
            </a:pPr>
            <a:r>
              <a:rPr kumimoji="1" lang="zh-CN" altLang="en-US" sz="2800" b="1">
                <a:latin typeface="宋体" pitchFamily="2" charset="-122"/>
              </a:rPr>
              <a:t>址的若干字节单元，其单元个数由数值表达式指定。</a:t>
            </a:r>
            <a:endParaRPr kumimoji="1" lang="zh-CN" altLang="en-US" sz="2800" b="1">
              <a:latin typeface="Times New Roman" pitchFamily="18" charset="0"/>
            </a:endParaRPr>
          </a:p>
          <a:p>
            <a:pPr algn="just">
              <a:spcBef>
                <a:spcPct val="30000"/>
              </a:spcBef>
            </a:pPr>
            <a:r>
              <a:rPr kumimoji="1" lang="zh-CN" altLang="en-US" sz="2800" b="1">
                <a:latin typeface="Times New Roman" pitchFamily="18" charset="0"/>
              </a:rPr>
              <a:t>例如  </a:t>
            </a:r>
            <a:r>
              <a:rPr kumimoji="1" lang="en-US" altLang="zh-CN" sz="2800" b="1">
                <a:latin typeface="Times New Roman" pitchFamily="18" charset="0"/>
              </a:rPr>
              <a:t>L1</a:t>
            </a:r>
            <a:r>
              <a:rPr kumimoji="1" lang="zh-CN" altLang="en-US" sz="2800" b="1">
                <a:latin typeface="Times New Roman" pitchFamily="18" charset="0"/>
              </a:rPr>
              <a:t>：</a:t>
            </a:r>
            <a:r>
              <a:rPr kumimoji="1" lang="en-US" altLang="zh-CN" sz="2800" b="1">
                <a:solidFill>
                  <a:srgbClr val="FF5050"/>
                </a:solidFill>
                <a:latin typeface="Times New Roman" pitchFamily="18" charset="0"/>
              </a:rPr>
              <a:t>DS</a:t>
            </a:r>
            <a:r>
              <a:rPr kumimoji="1" lang="en-US" altLang="zh-CN" sz="2800" b="1">
                <a:latin typeface="Times New Roman" pitchFamily="18" charset="0"/>
              </a:rPr>
              <a:t> 32 ; </a:t>
            </a:r>
            <a:r>
              <a:rPr kumimoji="1" lang="zh-CN" altLang="en-US" sz="2800" b="1">
                <a:latin typeface="Times New Roman" pitchFamily="18" charset="0"/>
              </a:rPr>
              <a:t>从</a:t>
            </a:r>
            <a:r>
              <a:rPr kumimoji="1" lang="en-US" altLang="zh-CN" sz="2800" b="1">
                <a:latin typeface="Times New Roman" pitchFamily="18" charset="0"/>
              </a:rPr>
              <a:t>L1</a:t>
            </a:r>
            <a:r>
              <a:rPr kumimoji="1" lang="zh-CN" altLang="en-US" sz="2800" b="1">
                <a:latin typeface="Times New Roman" pitchFamily="18" charset="0"/>
              </a:rPr>
              <a:t>地址开始</a:t>
            </a:r>
            <a:r>
              <a:rPr kumimoji="1" lang="zh-CN" altLang="en-US" sz="2800" b="1">
                <a:solidFill>
                  <a:srgbClr val="FF5050"/>
                </a:solidFill>
                <a:latin typeface="Times New Roman" pitchFamily="18" charset="0"/>
              </a:rPr>
              <a:t>保留</a:t>
            </a:r>
            <a:r>
              <a:rPr kumimoji="1" lang="en-US" altLang="zh-CN" sz="2800" b="1">
                <a:latin typeface="Times New Roman" pitchFamily="18" charset="0"/>
              </a:rPr>
              <a:t>32</a:t>
            </a:r>
            <a:r>
              <a:rPr kumimoji="1" lang="zh-CN" altLang="en-US" sz="2800" b="1">
                <a:latin typeface="Times New Roman" pitchFamily="18" charset="0"/>
              </a:rPr>
              <a:t>个存储单元。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68698DF6-F8DE-44A4-B044-9256F19649A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47480">
    <p:checker/>
    <p:sndAc>
      <p:stSnd>
        <p:snd r:embed="rId5" name="CAMERA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362" grpId="0" build="p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1.6|1.6|1.1|1.5|0.8|0.7|0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7|0.5|0.6|0.4|0.4|0.4|0.4|0.5|0.7|38.3|0.9|10.4|57.5|26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3.2|2.7|1.2|1.2|2.1|6.1|27.7|1|9.8|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1.1|30.1|3.7|2.5|2.4|1.8|7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2.1|1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22.9|14.3|3.9|1.6|68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6|1|0.9|0.8|0.9|0.7|0.8|0.7|0.7|0.5|0.7|0.9|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2987</Words>
  <Application>Microsoft Office PowerPoint</Application>
  <PresentationFormat>全屏显示(4:3)</PresentationFormat>
  <Paragraphs>341</Paragraphs>
  <Slides>32</Slides>
  <Notes>0</Notes>
  <HiddenSlides>0</HiddenSlides>
  <MMClips>32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41" baseType="lpstr">
      <vt:lpstr>Monotype Sorts</vt:lpstr>
      <vt:lpstr>宋体</vt:lpstr>
      <vt:lpstr>Arial</vt:lpstr>
      <vt:lpstr>Garamond</vt:lpstr>
      <vt:lpstr>Times New Roman</vt:lpstr>
      <vt:lpstr>Wingdings</vt:lpstr>
      <vt:lpstr>默认设计模板</vt:lpstr>
      <vt:lpstr>幻灯片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5.  等值指令    标号  EQU（数值表达式）       表示EQU两边的量等值，用于为标号或标识符赋值。 例如：        X1   EQU   2000H                    X2   EQU   0FH          …  MAIN: MOV  DPTR，#X1  ;   DPTR=2000H              ADD   A，#X2          ;   A=A+0FH</vt:lpstr>
      <vt:lpstr>PowerPoint 演示文稿</vt:lpstr>
      <vt:lpstr>PowerPoint 演示文稿</vt:lpstr>
      <vt:lpstr>PowerPoint 演示文稿</vt:lpstr>
      <vt:lpstr>PowerPoint 演示文稿</vt:lpstr>
      <vt:lpstr>例3-4 分解压缩式BCD码,使其成为非压缩式BCD码。 如把 65H→06H和05H,见图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3.8 小  结   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mi yuangen</cp:lastModifiedBy>
  <cp:revision>22</cp:revision>
  <dcterms:created xsi:type="dcterms:W3CDTF">2020-02-18T12:42:46Z</dcterms:created>
  <dcterms:modified xsi:type="dcterms:W3CDTF">2020-03-01T14:37:38Z</dcterms:modified>
</cp:coreProperties>
</file>